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60" r:id="rId4"/>
    <p:sldId id="265" r:id="rId5"/>
    <p:sldId id="263" r:id="rId6"/>
    <p:sldId id="264" r:id="rId7"/>
    <p:sldId id="261" r:id="rId8"/>
    <p:sldId id="267" r:id="rId9"/>
    <p:sldId id="268" r:id="rId10"/>
    <p:sldId id="266" r:id="rId11"/>
    <p:sldId id="269" r:id="rId12"/>
    <p:sldId id="270" r:id="rId13"/>
    <p:sldId id="276" r:id="rId14"/>
    <p:sldId id="271" r:id="rId15"/>
    <p:sldId id="272" r:id="rId16"/>
    <p:sldId id="273" r:id="rId17"/>
    <p:sldId id="274" r:id="rId18"/>
    <p:sldId id="275" r:id="rId19"/>
    <p:sldId id="277" r:id="rId20"/>
    <p:sldId id="278" r:id="rId21"/>
    <p:sldId id="280" r:id="rId22"/>
    <p:sldId id="279" r:id="rId23"/>
    <p:sldId id="281"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83" d="100"/>
          <a:sy n="83" d="100"/>
        </p:scale>
        <p:origin x="45"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D570F-8340-42B7-B07C-DE9260706B2E}" type="datetimeFigureOut">
              <a:rPr lang="de-DE" smtClean="0"/>
              <a:t>06.06.2018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A12B9-A9D1-41FC-B025-D29DAA2DF072}" type="slidenum">
              <a:rPr lang="de-DE" smtClean="0"/>
              <a:t>‹Nr.›</a:t>
            </a:fld>
            <a:endParaRPr lang="de-DE"/>
          </a:p>
        </p:txBody>
      </p:sp>
    </p:spTree>
    <p:extLst>
      <p:ext uri="{BB962C8B-B14F-4D97-AF65-F5344CB8AC3E}">
        <p14:creationId xmlns:p14="http://schemas.microsoft.com/office/powerpoint/2010/main" val="291297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3B2925D-DB33-46B8-A6F9-9493A88664BC}" type="datetime1">
              <a:rPr lang="de-DE" smtClean="0"/>
              <a:t>06.06.2018</a:t>
            </a:fld>
            <a:endParaRPr lang="de-DE"/>
          </a:p>
        </p:txBody>
      </p:sp>
      <p:sp>
        <p:nvSpPr>
          <p:cNvPr id="5" name="Fußzeilenplatzhalter 4"/>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6" name="Foliennummernplatzhalter 5"/>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390573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C7854EF-01A2-4BF5-8BE5-F038AA0B4F88}" type="datetime1">
              <a:rPr lang="de-DE" smtClean="0"/>
              <a:t>06.06.2018</a:t>
            </a:fld>
            <a:endParaRPr lang="de-DE"/>
          </a:p>
        </p:txBody>
      </p:sp>
      <p:sp>
        <p:nvSpPr>
          <p:cNvPr id="5" name="Fußzeilenplatzhalter 4"/>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6" name="Foliennummernplatzhalter 5"/>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251876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616ECC7-5313-44DF-9663-1710DD03EE9C}" type="datetime1">
              <a:rPr lang="de-DE" smtClean="0"/>
              <a:t>06.06.2018</a:t>
            </a:fld>
            <a:endParaRPr lang="de-DE"/>
          </a:p>
        </p:txBody>
      </p:sp>
      <p:sp>
        <p:nvSpPr>
          <p:cNvPr id="5" name="Fußzeilenplatzhalter 4"/>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6" name="Foliennummernplatzhalter 5"/>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382975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48E8DE9-3A8C-4186-B59C-3DACA79ADDDF}" type="datetime1">
              <a:rPr lang="de-DE" smtClean="0"/>
              <a:t>06.06.2018</a:t>
            </a:fld>
            <a:endParaRPr lang="de-DE"/>
          </a:p>
        </p:txBody>
      </p:sp>
      <p:sp>
        <p:nvSpPr>
          <p:cNvPr id="5" name="Fußzeilenplatzhalter 4"/>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6" name="Foliennummernplatzhalter 5"/>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668792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5D165B35-3588-4332-ADEA-C54FF7BEDBD5}" type="datetime1">
              <a:rPr lang="de-DE" smtClean="0"/>
              <a:t>06.06.2018</a:t>
            </a:fld>
            <a:endParaRPr lang="de-DE"/>
          </a:p>
        </p:txBody>
      </p:sp>
      <p:sp>
        <p:nvSpPr>
          <p:cNvPr id="5" name="Fußzeilenplatzhalter 4"/>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6" name="Foliennummernplatzhalter 5"/>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329567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130D25E-08F1-4CB3-9F04-B68A40BFFC6D}" type="datetime1">
              <a:rPr lang="de-DE" smtClean="0"/>
              <a:t>06.06.2018</a:t>
            </a:fld>
            <a:endParaRPr lang="de-DE"/>
          </a:p>
        </p:txBody>
      </p:sp>
      <p:sp>
        <p:nvSpPr>
          <p:cNvPr id="6" name="Fußzeilenplatzhalter 5"/>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7" name="Foliennummernplatzhalter 6"/>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96896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201821E-2911-42A7-9471-385BD3B41931}" type="datetime1">
              <a:rPr lang="de-DE" smtClean="0"/>
              <a:t>06.06.2018</a:t>
            </a:fld>
            <a:endParaRPr lang="de-DE"/>
          </a:p>
        </p:txBody>
      </p:sp>
      <p:sp>
        <p:nvSpPr>
          <p:cNvPr id="8" name="Fußzeilenplatzhalter 7"/>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9" name="Foliennummernplatzhalter 8"/>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2441244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1EABA9A-01A4-4D67-BF82-17E985661E4F}" type="datetime1">
              <a:rPr lang="de-DE" smtClean="0"/>
              <a:t>06.06.2018</a:t>
            </a:fld>
            <a:endParaRPr lang="de-DE"/>
          </a:p>
        </p:txBody>
      </p:sp>
      <p:sp>
        <p:nvSpPr>
          <p:cNvPr id="4" name="Fußzeilenplatzhalter 3"/>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5" name="Foliennummernplatzhalter 4"/>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126529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318840F-45DF-4A93-A25F-3B44611C4C65}" type="datetime1">
              <a:rPr lang="de-DE" smtClean="0"/>
              <a:t>06.06.2018</a:t>
            </a:fld>
            <a:endParaRPr lang="de-DE"/>
          </a:p>
        </p:txBody>
      </p:sp>
      <p:sp>
        <p:nvSpPr>
          <p:cNvPr id="3" name="Fußzeilenplatzhalter 2"/>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4" name="Foliennummernplatzhalter 3"/>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124071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7AEA4CC0-9A88-4477-AD33-FCE78E08F702}" type="datetime1">
              <a:rPr lang="de-DE" smtClean="0"/>
              <a:t>06.06.2018</a:t>
            </a:fld>
            <a:endParaRPr lang="de-DE"/>
          </a:p>
        </p:txBody>
      </p:sp>
      <p:sp>
        <p:nvSpPr>
          <p:cNvPr id="6" name="Fußzeilenplatzhalter 5"/>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7" name="Foliennummernplatzhalter 6"/>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384476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367207B-5BB2-4A39-A890-2E40259B085C}" type="datetime1">
              <a:rPr lang="de-DE" smtClean="0"/>
              <a:t>06.06.2018</a:t>
            </a:fld>
            <a:endParaRPr lang="de-DE"/>
          </a:p>
        </p:txBody>
      </p:sp>
      <p:sp>
        <p:nvSpPr>
          <p:cNvPr id="6" name="Fußzeilenplatzhalter 5"/>
          <p:cNvSpPr>
            <a:spLocks noGrp="1"/>
          </p:cNvSpPr>
          <p:nvPr>
            <p:ph type="ftr" sz="quarter" idx="11"/>
          </p:nvPr>
        </p:nvSpPr>
        <p:spPr/>
        <p:txBody>
          <a:bodyPr/>
          <a:lstStyle/>
          <a:p>
            <a:r>
              <a:rPr lang="de-DE" smtClean="0"/>
              <a:t>Landesversammlung des Rheinischen Verbandes für Kindergottesdienst in Wuppertal vom 08.-09-06.2018</a:t>
            </a:r>
            <a:endParaRPr lang="de-DE"/>
          </a:p>
        </p:txBody>
      </p:sp>
      <p:sp>
        <p:nvSpPr>
          <p:cNvPr id="7" name="Foliennummernplatzhalter 6"/>
          <p:cNvSpPr>
            <a:spLocks noGrp="1"/>
          </p:cNvSpPr>
          <p:nvPr>
            <p:ph type="sldNum" sz="quarter" idx="12"/>
          </p:nvPr>
        </p:nvSpPr>
        <p:spPr/>
        <p:txBody>
          <a:bodyPr/>
          <a:lstStyle/>
          <a:p>
            <a:fld id="{A9A283FA-928A-44EA-A473-40E7B7D466D1}" type="slidenum">
              <a:rPr lang="de-DE" smtClean="0"/>
              <a:t>‹Nr.›</a:t>
            </a:fld>
            <a:endParaRPr lang="de-DE"/>
          </a:p>
        </p:txBody>
      </p:sp>
    </p:spTree>
    <p:extLst>
      <p:ext uri="{BB962C8B-B14F-4D97-AF65-F5344CB8AC3E}">
        <p14:creationId xmlns:p14="http://schemas.microsoft.com/office/powerpoint/2010/main" val="300834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674A9-38BD-4C63-898B-C9403D7AB67F}" type="datetime1">
              <a:rPr lang="de-DE" smtClean="0"/>
              <a:t>06.06.2018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Landesversammlung des Rheinischen Verbandes für Kindergottesdienst in Wuppertal vom 08.-09-06.2018</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283FA-928A-44EA-A473-40E7B7D466D1}" type="slidenum">
              <a:rPr lang="de-DE" smtClean="0"/>
              <a:t>‹Nr.›</a:t>
            </a:fld>
            <a:endParaRPr lang="de-DE"/>
          </a:p>
        </p:txBody>
      </p:sp>
    </p:spTree>
    <p:extLst>
      <p:ext uri="{BB962C8B-B14F-4D97-AF65-F5344CB8AC3E}">
        <p14:creationId xmlns:p14="http://schemas.microsoft.com/office/powerpoint/2010/main" val="1171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EBiB</a:t>
            </a:r>
            <a:r>
              <a:rPr lang="de-DE" dirty="0" smtClean="0"/>
              <a:t> - Rheinland</a:t>
            </a:r>
            <a:endParaRPr lang="de-DE" dirty="0"/>
          </a:p>
        </p:txBody>
      </p:sp>
      <p:sp>
        <p:nvSpPr>
          <p:cNvPr id="3" name="Untertitel 2"/>
          <p:cNvSpPr>
            <a:spLocks noGrp="1"/>
          </p:cNvSpPr>
          <p:nvPr>
            <p:ph type="subTitle" idx="1"/>
          </p:nvPr>
        </p:nvSpPr>
        <p:spPr/>
        <p:txBody>
          <a:bodyPr/>
          <a:lstStyle/>
          <a:p>
            <a:r>
              <a:rPr lang="de-DE" dirty="0" smtClean="0"/>
              <a:t>Evangelische </a:t>
            </a:r>
            <a:r>
              <a:rPr lang="de-DE" dirty="0" err="1" smtClean="0"/>
              <a:t>Bildungsbericherstattung</a:t>
            </a:r>
            <a:r>
              <a:rPr lang="de-DE" dirty="0" smtClean="0"/>
              <a:t> (</a:t>
            </a:r>
            <a:r>
              <a:rPr lang="de-DE" dirty="0" err="1" smtClean="0"/>
              <a:t>EBiB</a:t>
            </a:r>
            <a:r>
              <a:rPr lang="de-DE" dirty="0" smtClean="0"/>
              <a:t>)</a:t>
            </a:r>
          </a:p>
          <a:p>
            <a:r>
              <a:rPr lang="de-DE" dirty="0" smtClean="0"/>
              <a:t>über gottesdienstliche Angebote mit Kindern</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6309" y="3387407"/>
            <a:ext cx="2685691" cy="3470593"/>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283" y="166842"/>
            <a:ext cx="1419531" cy="577363"/>
          </a:xfrm>
          <a:prstGeom prst="rect">
            <a:avLst/>
          </a:prstGeom>
        </p:spPr>
      </p:pic>
      <p:sp>
        <p:nvSpPr>
          <p:cNvPr id="6" name="Fußzeilenplatzhalter 5"/>
          <p:cNvSpPr>
            <a:spLocks noGrp="1"/>
          </p:cNvSpPr>
          <p:nvPr>
            <p:ph type="ftr" sz="quarter" idx="11"/>
          </p:nvPr>
        </p:nvSpPr>
        <p:spPr>
          <a:xfrm>
            <a:off x="1955321" y="6356350"/>
            <a:ext cx="7798279" cy="365125"/>
          </a:xfrm>
        </p:spPr>
        <p:txBody>
          <a:bodyPr/>
          <a:lstStyle/>
          <a:p>
            <a:r>
              <a:rPr lang="de-DE" dirty="0" smtClean="0"/>
              <a:t>Landesversammlung des Rheinischen Verbandes für Kindergottesdienst in Wuppertal vom 08.-09-06.2018</a:t>
            </a:r>
            <a:endParaRPr lang="de-DE" dirty="0"/>
          </a:p>
        </p:txBody>
      </p:sp>
      <p:sp>
        <p:nvSpPr>
          <p:cNvPr id="7" name="Foliennummernplatzhalter 6"/>
          <p:cNvSpPr>
            <a:spLocks noGrp="1"/>
          </p:cNvSpPr>
          <p:nvPr>
            <p:ph type="sldNum" sz="quarter" idx="12"/>
          </p:nvPr>
        </p:nvSpPr>
        <p:spPr/>
        <p:txBody>
          <a:bodyPr/>
          <a:lstStyle/>
          <a:p>
            <a:fld id="{A9A283FA-928A-44EA-A473-40E7B7D466D1}" type="slidenum">
              <a:rPr lang="de-DE" smtClean="0"/>
              <a:t>1</a:t>
            </a:fld>
            <a:endParaRPr lang="de-DE"/>
          </a:p>
        </p:txBody>
      </p:sp>
    </p:spTree>
    <p:extLst>
      <p:ext uri="{BB962C8B-B14F-4D97-AF65-F5344CB8AC3E}">
        <p14:creationId xmlns:p14="http://schemas.microsoft.com/office/powerpoint/2010/main" val="1211568930"/>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rgbClr val="FF0000"/>
                </a:solidFill>
              </a:rPr>
              <a:t>Abendmahl</a:t>
            </a:r>
            <a:r>
              <a:rPr lang="de-DE" b="1" dirty="0" smtClean="0"/>
              <a:t> / Teilnehmende</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10</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10. Feiern Sie Abendmahl?</a:t>
            </a:r>
          </a:p>
          <a:p>
            <a:pPr marL="0" indent="0">
              <a:buNone/>
            </a:pPr>
            <a:r>
              <a:rPr lang="de-DE" sz="2000" i="1" dirty="0" smtClean="0"/>
              <a:t>Ja			52,1%</a:t>
            </a:r>
          </a:p>
          <a:p>
            <a:pPr marL="0" indent="0">
              <a:buNone/>
            </a:pPr>
            <a:r>
              <a:rPr lang="de-DE" sz="2000" i="1" dirty="0" smtClean="0">
                <a:solidFill>
                  <a:srgbClr val="FF0000"/>
                </a:solidFill>
              </a:rPr>
              <a:t>Nein</a:t>
            </a:r>
            <a:r>
              <a:rPr lang="de-DE" sz="2000" dirty="0" smtClean="0">
                <a:solidFill>
                  <a:srgbClr val="FF0000"/>
                </a:solidFill>
              </a:rPr>
              <a:t>			47,9%</a:t>
            </a:r>
          </a:p>
          <a:p>
            <a:pPr marL="0" indent="0">
              <a:buNone/>
            </a:pPr>
            <a:endParaRPr lang="de-DE" sz="2000" dirty="0" smtClean="0"/>
          </a:p>
          <a:p>
            <a:pPr marL="0" indent="0">
              <a:buNone/>
            </a:pPr>
            <a:r>
              <a:rPr lang="de-DE" sz="2000" b="1" i="1" dirty="0" smtClean="0"/>
              <a:t>10.1 Wieso nicht?</a:t>
            </a:r>
            <a:endParaRPr lang="de-DE" sz="1600" i="1" dirty="0" smtClean="0"/>
          </a:p>
          <a:p>
            <a:pPr marL="0" indent="0">
              <a:buNone/>
            </a:pPr>
            <a:r>
              <a:rPr lang="de-DE" sz="2000" dirty="0" smtClean="0"/>
              <a:t>Andere Gottesdiensten	47,8%</a:t>
            </a:r>
          </a:p>
          <a:p>
            <a:pPr marL="0" indent="0">
              <a:buNone/>
            </a:pPr>
            <a:r>
              <a:rPr lang="de-DE" sz="2000" dirty="0" smtClean="0"/>
              <a:t>Nicht entschieden,</a:t>
            </a:r>
            <a:br>
              <a:rPr lang="de-DE" sz="2000" dirty="0" smtClean="0"/>
            </a:br>
            <a:r>
              <a:rPr lang="de-DE" sz="2000" dirty="0" smtClean="0"/>
              <a:t>kein Diskussion		21,7%</a:t>
            </a:r>
          </a:p>
          <a:p>
            <a:pPr marL="0" indent="0">
              <a:buNone/>
            </a:pPr>
            <a:r>
              <a:rPr lang="de-DE" sz="2000" dirty="0" smtClean="0"/>
              <a:t>Nicht entschieden,</a:t>
            </a:r>
            <a:br>
              <a:rPr lang="de-DE" sz="2000" dirty="0" smtClean="0"/>
            </a:br>
            <a:r>
              <a:rPr lang="de-DE" sz="2000" dirty="0" smtClean="0"/>
              <a:t> aber Diskussion		13,0%</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12. Gab es Schwankungen in der </a:t>
            </a:r>
            <a:r>
              <a:rPr lang="de-DE" sz="2000" b="1" i="1" dirty="0" err="1" smtClean="0"/>
              <a:t>Teilnehmendenzahl</a:t>
            </a:r>
            <a:r>
              <a:rPr lang="de-DE" sz="2000" b="1" i="1" dirty="0" smtClean="0"/>
              <a:t>?</a:t>
            </a:r>
          </a:p>
          <a:p>
            <a:pPr marL="0" indent="0">
              <a:buNone/>
            </a:pPr>
            <a:r>
              <a:rPr lang="de-DE" sz="2000" dirty="0" smtClean="0"/>
              <a:t>Ja			49%</a:t>
            </a:r>
            <a:r>
              <a:rPr lang="de-DE" sz="2000" dirty="0" smtClean="0"/>
              <a:t>	50</a:t>
            </a:r>
            <a:r>
              <a:rPr lang="de-DE" sz="2000" i="1" dirty="0" smtClean="0"/>
              <a:t>%</a:t>
            </a:r>
          </a:p>
          <a:p>
            <a:pPr marL="0" indent="0">
              <a:buNone/>
            </a:pPr>
            <a:r>
              <a:rPr lang="de-DE" sz="2000" dirty="0" smtClean="0"/>
              <a:t>Nein	 </a:t>
            </a:r>
            <a:r>
              <a:rPr lang="de-DE" sz="2000" i="1" dirty="0" smtClean="0"/>
              <a:t>		</a:t>
            </a:r>
            <a:r>
              <a:rPr lang="de-DE" sz="2000" dirty="0" smtClean="0"/>
              <a:t>51%	4</a:t>
            </a:r>
            <a:r>
              <a:rPr lang="de-DE" sz="2000" i="1" dirty="0" smtClean="0"/>
              <a:t>9%</a:t>
            </a:r>
            <a:r>
              <a:rPr lang="de-DE" sz="2000" dirty="0" smtClean="0"/>
              <a:t> </a:t>
            </a:r>
          </a:p>
          <a:p>
            <a:pPr marL="0" indent="0">
              <a:buNone/>
            </a:pPr>
            <a:endParaRPr lang="de-DE" sz="2000" dirty="0" smtClean="0"/>
          </a:p>
          <a:p>
            <a:pPr marL="0" indent="0">
              <a:buNone/>
            </a:pPr>
            <a:r>
              <a:rPr lang="de-DE" sz="2000" b="1" i="1" dirty="0" smtClean="0"/>
              <a:t>12.1 Teilnehmende an guten Tagen?</a:t>
            </a:r>
          </a:p>
          <a:p>
            <a:pPr marL="0" indent="0">
              <a:buNone/>
            </a:pPr>
            <a:r>
              <a:rPr lang="de-DE" sz="2000" dirty="0" smtClean="0"/>
              <a:t>1-10 Kinder		33,3%	</a:t>
            </a:r>
            <a:endParaRPr lang="de-DE" sz="2000" i="1" dirty="0" smtClean="0"/>
          </a:p>
          <a:p>
            <a:pPr marL="0" indent="0">
              <a:buNone/>
            </a:pPr>
            <a:r>
              <a:rPr lang="de-DE" sz="2000" dirty="0" smtClean="0"/>
              <a:t>11-20 Kinder		33,3%	</a:t>
            </a:r>
            <a:endParaRPr lang="de-DE" sz="2000" i="1" dirty="0" smtClean="0"/>
          </a:p>
          <a:p>
            <a:pPr marL="0" indent="0">
              <a:buNone/>
            </a:pPr>
            <a:r>
              <a:rPr lang="de-DE" sz="2000" dirty="0" smtClean="0"/>
              <a:t>21-30 Kinder		 39,2% 	</a:t>
            </a:r>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2091513204"/>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Teilnehmende</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11</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12.2 Teilnehmende an schlechten Tagen?</a:t>
            </a:r>
          </a:p>
          <a:p>
            <a:pPr marL="0" indent="0">
              <a:buNone/>
            </a:pPr>
            <a:r>
              <a:rPr lang="de-DE" sz="2000" dirty="0" smtClean="0"/>
              <a:t>0-5 Kinder		47,6%</a:t>
            </a:r>
          </a:p>
          <a:p>
            <a:pPr marL="0" indent="0">
              <a:buNone/>
            </a:pPr>
            <a:r>
              <a:rPr lang="de-DE" sz="2000" dirty="0" smtClean="0"/>
              <a:t>6-10 Kinder		47,6%</a:t>
            </a:r>
          </a:p>
          <a:p>
            <a:pPr marL="0" indent="0">
              <a:buNone/>
            </a:pPr>
            <a:r>
              <a:rPr lang="de-DE" sz="2000" dirty="0" smtClean="0"/>
              <a:t>11-15 Kinder		4,8%	</a:t>
            </a:r>
          </a:p>
          <a:p>
            <a:pPr marL="0" indent="0">
              <a:buNone/>
            </a:pPr>
            <a:endParaRPr lang="de-DE" sz="2000" dirty="0" smtClean="0"/>
          </a:p>
          <a:p>
            <a:pPr marL="0" indent="0">
              <a:buNone/>
            </a:pPr>
            <a:r>
              <a:rPr lang="de-DE" sz="2000" b="1" dirty="0" smtClean="0"/>
              <a:t>12.3 Teilnehmende bei stabilem Besuch?</a:t>
            </a:r>
            <a:endParaRPr lang="de-DE" sz="1600" i="1" dirty="0" smtClean="0"/>
          </a:p>
          <a:p>
            <a:pPr marL="0" indent="0">
              <a:buNone/>
            </a:pPr>
            <a:r>
              <a:rPr lang="de-DE" sz="2000" dirty="0" smtClean="0"/>
              <a:t>1-10 Kinder		40,0%	41,1%</a:t>
            </a:r>
            <a:endParaRPr lang="de-DE" sz="2000" i="1" dirty="0" smtClean="0"/>
          </a:p>
          <a:p>
            <a:pPr marL="0" indent="0">
              <a:buNone/>
            </a:pPr>
            <a:r>
              <a:rPr lang="de-DE" sz="2000" dirty="0" smtClean="0"/>
              <a:t>11-20 Kinder		36,0%	35,1%</a:t>
            </a:r>
            <a:endParaRPr lang="de-DE" sz="2000" i="1" dirty="0" smtClean="0"/>
          </a:p>
          <a:p>
            <a:pPr marL="0" indent="0">
              <a:buNone/>
            </a:pPr>
            <a:r>
              <a:rPr lang="de-DE" sz="2000" dirty="0" smtClean="0"/>
              <a:t>21-30 Kinder		16,0% 	13,5%</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14. Wie lange ist die Teilnahmedauer eines Kindes?</a:t>
            </a:r>
          </a:p>
          <a:p>
            <a:pPr marL="0" indent="0">
              <a:buNone/>
            </a:pPr>
            <a:r>
              <a:rPr lang="de-DE" sz="2000" dirty="0" smtClean="0"/>
              <a:t>3 Jahre und länger	53,5%</a:t>
            </a:r>
            <a:r>
              <a:rPr lang="de-DE" sz="2000" dirty="0" smtClean="0"/>
              <a:t>	54,9%</a:t>
            </a:r>
          </a:p>
          <a:p>
            <a:pPr marL="0" indent="0">
              <a:buNone/>
            </a:pPr>
            <a:r>
              <a:rPr lang="de-DE" sz="2000" dirty="0" smtClean="0"/>
              <a:t>2-3 Jahre </a:t>
            </a:r>
            <a:r>
              <a:rPr lang="de-DE" sz="2000" i="1" dirty="0" smtClean="0"/>
              <a:t>		</a:t>
            </a:r>
            <a:r>
              <a:rPr lang="de-DE" sz="2000" dirty="0" smtClean="0"/>
              <a:t>34,9%	29,3% </a:t>
            </a:r>
          </a:p>
          <a:p>
            <a:pPr marL="0" indent="0">
              <a:buNone/>
            </a:pPr>
            <a:r>
              <a:rPr lang="de-DE" sz="2000" dirty="0" smtClean="0"/>
              <a:t>1 bis 2 Jahre		11,6%	13,7%</a:t>
            </a:r>
          </a:p>
          <a:p>
            <a:pPr marL="0" indent="0">
              <a:buNone/>
            </a:pPr>
            <a:endParaRPr lang="de-DE" sz="2000" dirty="0" smtClean="0"/>
          </a:p>
          <a:p>
            <a:pPr marL="0" indent="0">
              <a:buNone/>
            </a:pPr>
            <a:r>
              <a:rPr lang="de-DE" sz="2000" b="1" i="1" dirty="0" smtClean="0"/>
              <a:t>15. Altersgruppen (U3,3-6,7-10,Ü10)</a:t>
            </a:r>
          </a:p>
          <a:p>
            <a:pPr marL="0" indent="0">
              <a:buNone/>
            </a:pPr>
            <a:r>
              <a:rPr lang="de-DE" sz="2000" dirty="0" smtClean="0"/>
              <a:t>Alle			45,5%	23,4%</a:t>
            </a:r>
          </a:p>
          <a:p>
            <a:pPr marL="0" indent="0">
              <a:buNone/>
            </a:pPr>
            <a:r>
              <a:rPr lang="de-DE" sz="2000" dirty="0" smtClean="0"/>
              <a:t>3-6,7-10,Ü10		33,3%	47,1%</a:t>
            </a:r>
          </a:p>
          <a:p>
            <a:pPr marL="0" indent="0">
              <a:buNone/>
            </a:pPr>
            <a:r>
              <a:rPr lang="de-DE" sz="2000" dirty="0" smtClean="0"/>
              <a:t>U3,7-10,Ü10 </a:t>
            </a:r>
            <a:r>
              <a:rPr lang="de-DE" sz="2000" dirty="0" smtClean="0">
                <a:solidFill>
                  <a:srgbClr val="FF0000"/>
                </a:solidFill>
              </a:rPr>
              <a:t>(?)</a:t>
            </a:r>
            <a:r>
              <a:rPr lang="de-DE" sz="2000" dirty="0" smtClean="0"/>
              <a:t>		12,1%	5,9%</a:t>
            </a:r>
            <a:endParaRPr lang="de-DE" sz="2000" i="1" dirty="0" smtClean="0"/>
          </a:p>
          <a:p>
            <a:pPr marL="0" indent="0">
              <a:buNone/>
            </a:pPr>
            <a:r>
              <a:rPr lang="de-DE" sz="2000" dirty="0" smtClean="0"/>
              <a:t>3-6,7-10			6,1%	10,9%	</a:t>
            </a:r>
            <a:endParaRPr lang="de-DE" sz="2000" i="1" dirty="0" smtClean="0"/>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483867958"/>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Teilnehmende / Begleitperson</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12</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16. Weitere Merkmale der Teilnehmenden:</a:t>
            </a:r>
          </a:p>
          <a:p>
            <a:r>
              <a:rPr lang="de-DE" sz="2000" dirty="0" smtClean="0"/>
              <a:t>überwiegend getauft (91,1%/73,8%)</a:t>
            </a:r>
          </a:p>
          <a:p>
            <a:r>
              <a:rPr lang="de-DE" sz="2000" dirty="0" smtClean="0"/>
              <a:t>überwiegend evangelische (89,6%/74,2%)</a:t>
            </a:r>
          </a:p>
          <a:p>
            <a:r>
              <a:rPr lang="de-DE" sz="2000" dirty="0" smtClean="0"/>
              <a:t>ausschließlich oder überwiegend deutsche </a:t>
            </a:r>
            <a:r>
              <a:rPr lang="de-DE" sz="2000" dirty="0" err="1" smtClean="0"/>
              <a:t>MuttersprachlerInnen</a:t>
            </a:r>
            <a:r>
              <a:rPr lang="de-DE" sz="2000" dirty="0" smtClean="0"/>
              <a:t> (43,8% bzw. 54,2%/55,9 bzw. 39,7%)</a:t>
            </a:r>
          </a:p>
          <a:p>
            <a:r>
              <a:rPr lang="de-DE" sz="2000" dirty="0" smtClean="0">
                <a:solidFill>
                  <a:srgbClr val="FF0000"/>
                </a:solidFill>
              </a:rPr>
              <a:t>gleichermaßen einkommensstarkes/ schwaches Elternhaus oder überwiegende einkommensstarkes Elternhaus (54,5&amp; bzw. 45,5%/62,6% bzw. 29,9%)</a:t>
            </a:r>
          </a:p>
          <a:p>
            <a:r>
              <a:rPr lang="de-DE" sz="2000" dirty="0" smtClean="0">
                <a:solidFill>
                  <a:srgbClr val="FF0000"/>
                </a:solidFill>
              </a:rPr>
              <a:t>überwiegend oder ausschließlich ohne Beeinträchtigungen (66,7% bzw. 31,3%/56,2% bzw. 40%)</a:t>
            </a:r>
            <a:endParaRPr lang="de-DE" sz="2000" dirty="0" smtClean="0">
              <a:solidFill>
                <a:srgbClr val="FF0000"/>
              </a:solidFill>
            </a:endParaRP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17. Kontakt zwischen </a:t>
            </a:r>
            <a:r>
              <a:rPr lang="de-DE" sz="2000" b="1" i="1" dirty="0" err="1" smtClean="0"/>
              <a:t>TeamerInnen</a:t>
            </a:r>
            <a:r>
              <a:rPr lang="de-DE" sz="2000" b="1" i="1" dirty="0" smtClean="0"/>
              <a:t> und Begleitperson?</a:t>
            </a:r>
          </a:p>
          <a:p>
            <a:pPr marL="0" indent="0">
              <a:buNone/>
            </a:pPr>
            <a:r>
              <a:rPr lang="de-DE" sz="2000" dirty="0" smtClean="0"/>
              <a:t>Oft			69,4%</a:t>
            </a:r>
            <a:r>
              <a:rPr lang="de-DE" sz="2000" dirty="0" smtClean="0"/>
              <a:t>	</a:t>
            </a:r>
          </a:p>
          <a:p>
            <a:pPr marL="0" indent="0">
              <a:buNone/>
            </a:pPr>
            <a:r>
              <a:rPr lang="de-DE" sz="2000" dirty="0" smtClean="0"/>
              <a:t>Immer		</a:t>
            </a:r>
            <a:r>
              <a:rPr lang="de-DE" sz="2000" i="1" dirty="0" smtClean="0"/>
              <a:t>	</a:t>
            </a:r>
            <a:r>
              <a:rPr lang="de-DE" sz="2000" dirty="0" smtClean="0"/>
              <a:t>28,6%	</a:t>
            </a:r>
          </a:p>
          <a:p>
            <a:pPr marL="0" indent="0">
              <a:buNone/>
            </a:pPr>
            <a:endParaRPr lang="de-DE" sz="2000" dirty="0" smtClean="0"/>
          </a:p>
          <a:p>
            <a:pPr marL="0" indent="0">
              <a:buNone/>
            </a:pPr>
            <a:r>
              <a:rPr lang="de-DE" sz="2000" b="1" i="1" dirty="0" smtClean="0"/>
              <a:t>17.1 Wann findet der Kontakt statt? (Mehrfach)</a:t>
            </a:r>
          </a:p>
          <a:p>
            <a:pPr marL="0" indent="0">
              <a:buNone/>
            </a:pPr>
            <a:r>
              <a:rPr lang="de-DE" sz="2000" dirty="0" smtClean="0"/>
              <a:t>Bringen/Abholen			95,9%</a:t>
            </a:r>
          </a:p>
          <a:p>
            <a:pPr marL="0" indent="0">
              <a:buNone/>
            </a:pPr>
            <a:r>
              <a:rPr lang="de-DE" sz="2000" dirty="0" smtClean="0">
                <a:solidFill>
                  <a:srgbClr val="FF0000"/>
                </a:solidFill>
              </a:rPr>
              <a:t>Teilnahme der Begleitperson	87,8%</a:t>
            </a:r>
          </a:p>
          <a:p>
            <a:pPr marL="0" indent="0">
              <a:buNone/>
            </a:pPr>
            <a:r>
              <a:rPr lang="de-DE" sz="2000" dirty="0" smtClean="0">
                <a:solidFill>
                  <a:srgbClr val="FF0000"/>
                </a:solidFill>
              </a:rPr>
              <a:t>Mitwirkung Begleitperson		32,7%</a:t>
            </a:r>
            <a:endParaRPr lang="de-DE" sz="2000" i="1" dirty="0" smtClean="0">
              <a:solidFill>
                <a:srgbClr val="FF0000"/>
              </a:solidFill>
            </a:endParaRPr>
          </a:p>
          <a:p>
            <a:pPr marL="0" indent="0">
              <a:buNone/>
            </a:pPr>
            <a:r>
              <a:rPr lang="de-DE" sz="2000" dirty="0" smtClean="0"/>
              <a:t>	</a:t>
            </a:r>
            <a:endParaRPr lang="de-DE" sz="2000" i="1" dirty="0" smtClean="0"/>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2108316961"/>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Verantwortlich Mitarbeitende</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13</a:t>
            </a:fld>
            <a:endParaRPr lang="de-DE" dirty="0"/>
          </a:p>
        </p:txBody>
      </p:sp>
      <p:sp>
        <p:nvSpPr>
          <p:cNvPr id="8" name="Inhaltsplatzhalter 7"/>
          <p:cNvSpPr>
            <a:spLocks noGrp="1"/>
          </p:cNvSpPr>
          <p:nvPr>
            <p:ph sz="half" idx="1"/>
          </p:nvPr>
        </p:nvSpPr>
        <p:spPr>
          <a:xfrm>
            <a:off x="838200" y="1825625"/>
            <a:ext cx="10864970" cy="4351338"/>
          </a:xfrm>
        </p:spPr>
        <p:txBody>
          <a:bodyPr>
            <a:normAutofit/>
          </a:bodyPr>
          <a:lstStyle/>
          <a:p>
            <a:pPr marL="0" indent="0">
              <a:buNone/>
            </a:pPr>
            <a:r>
              <a:rPr lang="de-DE" sz="2400" b="1" i="1" dirty="0" smtClean="0"/>
              <a:t>Verantwortlich Mitarbeitende: </a:t>
            </a:r>
          </a:p>
          <a:p>
            <a:pPr marL="0" indent="0">
              <a:buNone/>
            </a:pPr>
            <a:r>
              <a:rPr lang="de-DE" sz="2400" b="1" i="1" dirty="0" smtClean="0"/>
              <a:t>Soziodemografische Merkmale (Fragen 36-39)</a:t>
            </a:r>
          </a:p>
          <a:p>
            <a:pPr marL="0" indent="0">
              <a:buNone/>
            </a:pPr>
            <a:endParaRPr lang="de-DE" sz="2000" b="1" i="1" dirty="0" smtClean="0"/>
          </a:p>
          <a:p>
            <a:r>
              <a:rPr lang="de-DE" sz="2400" dirty="0" smtClean="0"/>
              <a:t>überwiegend weiblich (79,2%/73,8%)</a:t>
            </a:r>
          </a:p>
          <a:p>
            <a:r>
              <a:rPr lang="de-DE" sz="2400" dirty="0"/>
              <a:t>ü</a:t>
            </a:r>
            <a:r>
              <a:rPr lang="de-DE" sz="2400" dirty="0" smtClean="0"/>
              <a:t>berwiegend zwischen 36 und 45 bzw. 46 und 55 Jahre alt (16,3% bzw. 65,3%/23,4% bzw. 46,1%)</a:t>
            </a:r>
          </a:p>
          <a:p>
            <a:r>
              <a:rPr lang="de-DE" sz="2400" dirty="0" smtClean="0"/>
              <a:t>überwiegend mit Abitur oder Studienabschluss (81,6%/71%)</a:t>
            </a:r>
          </a:p>
          <a:p>
            <a:r>
              <a:rPr lang="de-DE" sz="2400" dirty="0"/>
              <a:t>s</a:t>
            </a:r>
            <a:r>
              <a:rPr lang="de-DE" sz="2400" dirty="0" smtClean="0"/>
              <a:t>ind ausschließlich evangelisch (100%)</a:t>
            </a:r>
          </a:p>
          <a:p>
            <a:pPr marL="0" indent="0">
              <a:buNone/>
            </a:pPr>
            <a:endParaRPr lang="de-DE" sz="2400" dirty="0"/>
          </a:p>
        </p:txBody>
      </p:sp>
    </p:spTree>
    <p:extLst>
      <p:ext uri="{BB962C8B-B14F-4D97-AF65-F5344CB8AC3E}">
        <p14:creationId xmlns:p14="http://schemas.microsoft.com/office/powerpoint/2010/main" val="1922434210"/>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Verantwortlich Mitarbeitende</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14</a:t>
            </a:fld>
            <a:endParaRPr lang="de-DE" dirty="0"/>
          </a:p>
        </p:txBody>
      </p:sp>
      <p:sp>
        <p:nvSpPr>
          <p:cNvPr id="8" name="Inhaltsplatzhalter 7"/>
          <p:cNvSpPr>
            <a:spLocks noGrp="1"/>
          </p:cNvSpPr>
          <p:nvPr>
            <p:ph sz="half" idx="1"/>
          </p:nvPr>
        </p:nvSpPr>
        <p:spPr/>
        <p:txBody>
          <a:bodyPr>
            <a:normAutofit fontScale="92500" lnSpcReduction="20000"/>
          </a:bodyPr>
          <a:lstStyle/>
          <a:p>
            <a:pPr marL="0" indent="0">
              <a:buNone/>
            </a:pPr>
            <a:r>
              <a:rPr lang="de-DE" sz="2000" b="1" i="1" dirty="0" smtClean="0"/>
              <a:t>20. Dauer des Engagements verantwortlich Mitarbeitender</a:t>
            </a:r>
          </a:p>
          <a:p>
            <a:pPr marL="0" indent="0">
              <a:buNone/>
            </a:pPr>
            <a:r>
              <a:rPr lang="de-DE" sz="2000" dirty="0" smtClean="0"/>
              <a:t>10 Jahre und länger	63,3%	</a:t>
            </a:r>
            <a:r>
              <a:rPr lang="de-DE" sz="2000" i="1" dirty="0" smtClean="0"/>
              <a:t>60%</a:t>
            </a:r>
          </a:p>
          <a:p>
            <a:pPr marL="0" indent="0">
              <a:buNone/>
            </a:pPr>
            <a:r>
              <a:rPr lang="de-DE" sz="2000" dirty="0" smtClean="0"/>
              <a:t>1-5 Jahre			22,4%	</a:t>
            </a:r>
            <a:r>
              <a:rPr lang="de-DE" sz="2000" i="1" dirty="0" smtClean="0"/>
              <a:t>18%</a:t>
            </a:r>
          </a:p>
          <a:p>
            <a:pPr marL="0" indent="0">
              <a:buNone/>
            </a:pPr>
            <a:r>
              <a:rPr lang="de-DE" sz="2000" dirty="0" smtClean="0"/>
              <a:t>5-10 Jahre		6,1%	</a:t>
            </a:r>
            <a:r>
              <a:rPr lang="de-DE" sz="2000" i="1" dirty="0" smtClean="0"/>
              <a:t>17%</a:t>
            </a:r>
          </a:p>
          <a:p>
            <a:pPr marL="0" indent="0">
              <a:buNone/>
            </a:pPr>
            <a:r>
              <a:rPr lang="de-DE" sz="2000" dirty="0" smtClean="0"/>
              <a:t>Kürzer als 1 Jahr		8,2%	</a:t>
            </a:r>
            <a:r>
              <a:rPr lang="de-DE" sz="2000" i="1" dirty="0" smtClean="0"/>
              <a:t>4%</a:t>
            </a:r>
          </a:p>
          <a:p>
            <a:pPr marL="0" indent="0">
              <a:buNone/>
            </a:pPr>
            <a:r>
              <a:rPr lang="de-DE" sz="2000" b="1" i="1" dirty="0" smtClean="0"/>
              <a:t>21. Verantwortlich Mitarbeitende: ehrenamtlich oder beruflich?</a:t>
            </a:r>
          </a:p>
          <a:p>
            <a:pPr marL="0" indent="0">
              <a:buNone/>
            </a:pPr>
            <a:r>
              <a:rPr lang="de-DE" sz="2000" dirty="0" smtClean="0"/>
              <a:t>beruflich 		65,3%	</a:t>
            </a:r>
            <a:r>
              <a:rPr lang="de-DE" sz="2000" i="1" dirty="0" smtClean="0"/>
              <a:t>51%</a:t>
            </a:r>
          </a:p>
          <a:p>
            <a:pPr marL="0" indent="0">
              <a:buNone/>
            </a:pPr>
            <a:r>
              <a:rPr lang="de-DE" sz="2000" dirty="0" smtClean="0"/>
              <a:t>ehrenamtlich		34,7%	49%</a:t>
            </a:r>
          </a:p>
          <a:p>
            <a:pPr marL="0" indent="0">
              <a:lnSpc>
                <a:spcPct val="110000"/>
              </a:lnSpc>
              <a:buNone/>
            </a:pPr>
            <a:r>
              <a:rPr lang="de-DE" sz="2100" b="1" i="1" dirty="0" smtClean="0"/>
              <a:t>21.2 </a:t>
            </a:r>
            <a:r>
              <a:rPr lang="de-DE" sz="2100" dirty="0"/>
              <a:t>Von</a:t>
            </a:r>
            <a:r>
              <a:rPr lang="de-DE" sz="2100" b="1" i="1" dirty="0"/>
              <a:t> </a:t>
            </a:r>
            <a:r>
              <a:rPr lang="de-DE" sz="2000" dirty="0" smtClean="0"/>
              <a:t>den beruflich Mitarbeitenden sind 62,5%/</a:t>
            </a:r>
            <a:r>
              <a:rPr lang="de-DE" sz="2000" i="1" dirty="0" smtClean="0"/>
              <a:t>64%</a:t>
            </a:r>
            <a:r>
              <a:rPr lang="de-DE" sz="2000" dirty="0" smtClean="0"/>
              <a:t> PfarrerInnen, 25%/</a:t>
            </a:r>
            <a:r>
              <a:rPr lang="de-DE" sz="2000" i="1" dirty="0" smtClean="0"/>
              <a:t>25% </a:t>
            </a:r>
            <a:r>
              <a:rPr lang="de-DE" sz="2000" dirty="0" smtClean="0"/>
              <a:t>Gemeindepädagogische Berufe und 12,5%</a:t>
            </a:r>
            <a:r>
              <a:rPr lang="de-DE" sz="2000" i="1" dirty="0" smtClean="0"/>
              <a:t>9% </a:t>
            </a:r>
            <a:r>
              <a:rPr lang="de-DE" sz="2000" dirty="0" smtClean="0"/>
              <a:t>sonstige Berufe</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22. Was schätzen Sie an Ihre Mitarbeit besonders?</a:t>
            </a:r>
            <a:endParaRPr lang="de-DE" sz="1600" i="1" dirty="0" smtClean="0"/>
          </a:p>
          <a:p>
            <a:pPr marL="0" indent="0">
              <a:buNone/>
            </a:pPr>
            <a:r>
              <a:rPr lang="de-DE" sz="2000" dirty="0" smtClean="0"/>
              <a:t>Kontakt zu Menschen	100%	98,3%*</a:t>
            </a:r>
          </a:p>
          <a:p>
            <a:pPr marL="0" indent="0">
              <a:buNone/>
            </a:pPr>
            <a:r>
              <a:rPr lang="de-DE" sz="2000" dirty="0" smtClean="0"/>
              <a:t>Atmosphäre im Team	98,4%	</a:t>
            </a:r>
            <a:r>
              <a:rPr lang="de-DE" sz="2000" dirty="0" err="1" smtClean="0"/>
              <a:t>k.A</a:t>
            </a:r>
            <a:r>
              <a:rPr lang="de-DE" sz="2000" dirty="0"/>
              <a:t>.</a:t>
            </a:r>
            <a:endParaRPr lang="de-DE" sz="2000" dirty="0" smtClean="0"/>
          </a:p>
          <a:p>
            <a:pPr marL="0" indent="0">
              <a:buNone/>
            </a:pPr>
            <a:r>
              <a:rPr lang="de-DE" sz="2000" dirty="0" smtClean="0"/>
              <a:t>Wachstum Glaube 	97,3%	70,0%*</a:t>
            </a:r>
            <a:br>
              <a:rPr lang="de-DE" sz="2000" dirty="0" smtClean="0"/>
            </a:br>
            <a:r>
              <a:rPr lang="de-DE" sz="1800" dirty="0" smtClean="0"/>
              <a:t>(0/22/52/25)</a:t>
            </a:r>
          </a:p>
          <a:p>
            <a:pPr marL="0" indent="0">
              <a:buNone/>
            </a:pPr>
            <a:r>
              <a:rPr lang="de-DE" sz="2000" dirty="0" smtClean="0"/>
              <a:t>Weitergabe Glauben	93,6%	89,4%* </a:t>
            </a:r>
          </a:p>
          <a:p>
            <a:pPr marL="0" indent="0">
              <a:buNone/>
            </a:pPr>
            <a:r>
              <a:rPr lang="de-DE" sz="2000" dirty="0" smtClean="0"/>
              <a:t>Wertschätzung d. Kinder	93,3%	96,0%*</a:t>
            </a:r>
          </a:p>
          <a:p>
            <a:pPr marL="0" indent="0">
              <a:buNone/>
            </a:pPr>
            <a:r>
              <a:rPr lang="de-DE" sz="2000" dirty="0" smtClean="0"/>
              <a:t>Arbeit an </a:t>
            </a:r>
            <a:r>
              <a:rPr lang="de-DE" sz="2000" dirty="0" err="1" smtClean="0"/>
              <a:t>relig</a:t>
            </a:r>
            <a:r>
              <a:rPr lang="de-DE" sz="2000" dirty="0" smtClean="0"/>
              <a:t>. Themen 	93,3%	92,2%*</a:t>
            </a:r>
          </a:p>
          <a:p>
            <a:pPr marL="0" indent="0">
              <a:buNone/>
            </a:pPr>
            <a:r>
              <a:rPr lang="de-DE" sz="2000" dirty="0" smtClean="0"/>
              <a:t>Wertschätz. d. Gemeinde	81,4% 	70,0%*</a:t>
            </a:r>
            <a:br>
              <a:rPr lang="de-DE" sz="2000" dirty="0" smtClean="0"/>
            </a:br>
            <a:r>
              <a:rPr lang="de-DE" sz="1800" dirty="0" smtClean="0"/>
              <a:t>(0/19/67/14)</a:t>
            </a:r>
            <a:r>
              <a:rPr lang="de-DE" sz="2000" dirty="0" smtClean="0"/>
              <a:t>	</a:t>
            </a:r>
            <a:endParaRPr lang="de-DE" sz="2000" i="1" dirty="0" smtClean="0"/>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1876329985"/>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Verantwortlich Mitarbeitende / Teams</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15</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23. Vor- und Nachbereitungszeit</a:t>
            </a:r>
          </a:p>
          <a:p>
            <a:pPr marL="0" indent="0">
              <a:buNone/>
            </a:pPr>
            <a:r>
              <a:rPr lang="de-DE" sz="2000" dirty="0" smtClean="0"/>
              <a:t>1-2 Stunden	43,8%	</a:t>
            </a:r>
          </a:p>
          <a:p>
            <a:pPr marL="0" indent="0">
              <a:buNone/>
            </a:pPr>
            <a:r>
              <a:rPr lang="de-DE" sz="2000" dirty="0" smtClean="0"/>
              <a:t>2-3 Stunden	14,6%	</a:t>
            </a:r>
            <a:endParaRPr lang="de-DE" sz="2000" i="1" dirty="0" smtClean="0"/>
          </a:p>
          <a:p>
            <a:pPr marL="0" indent="0">
              <a:buNone/>
            </a:pPr>
            <a:r>
              <a:rPr lang="de-DE" sz="2000" dirty="0" smtClean="0"/>
              <a:t>3-4 Stunden	29,2%	</a:t>
            </a:r>
          </a:p>
          <a:p>
            <a:pPr marL="0" indent="0">
              <a:buNone/>
            </a:pPr>
            <a:r>
              <a:rPr lang="de-DE" sz="2000" dirty="0" smtClean="0"/>
              <a:t>Ü4 Stunden	10,4%</a:t>
            </a:r>
          </a:p>
          <a:p>
            <a:pPr marL="0" indent="0">
              <a:buNone/>
            </a:pPr>
            <a:r>
              <a:rPr lang="de-DE" sz="2000" dirty="0" smtClean="0"/>
              <a:t>U1 Stunde	2,1%	</a:t>
            </a:r>
            <a:endParaRPr lang="de-DE" sz="2000" i="1" dirty="0" smtClean="0"/>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fontScale="92500" lnSpcReduction="20000"/>
          </a:bodyPr>
          <a:lstStyle/>
          <a:p>
            <a:pPr marL="0" indent="0">
              <a:buNone/>
            </a:pPr>
            <a:r>
              <a:rPr lang="de-DE" sz="2000" b="1" i="1" dirty="0" smtClean="0"/>
              <a:t>24. Arbeiten sie alleine oder im Team?</a:t>
            </a:r>
          </a:p>
          <a:p>
            <a:pPr marL="0" indent="0">
              <a:buNone/>
            </a:pPr>
            <a:r>
              <a:rPr lang="de-DE" sz="2000" dirty="0" smtClean="0"/>
              <a:t>Team		100%	</a:t>
            </a:r>
            <a:r>
              <a:rPr lang="de-DE" sz="2000" i="1" dirty="0" smtClean="0"/>
              <a:t>90%</a:t>
            </a:r>
          </a:p>
          <a:p>
            <a:pPr marL="0" indent="0">
              <a:buNone/>
            </a:pPr>
            <a:r>
              <a:rPr lang="de-DE" sz="2000" dirty="0" smtClean="0"/>
              <a:t>Alleine	</a:t>
            </a:r>
            <a:r>
              <a:rPr lang="de-DE" sz="2000" dirty="0" smtClean="0"/>
              <a:t>	0%	</a:t>
            </a:r>
            <a:r>
              <a:rPr lang="de-DE" sz="2000" i="1" dirty="0" smtClean="0"/>
              <a:t>10%</a:t>
            </a:r>
          </a:p>
          <a:p>
            <a:pPr marL="0" indent="0">
              <a:buNone/>
            </a:pPr>
            <a:endParaRPr lang="de-DE" sz="2000" dirty="0" smtClean="0"/>
          </a:p>
          <a:p>
            <a:pPr marL="0" indent="0">
              <a:buNone/>
            </a:pPr>
            <a:r>
              <a:rPr lang="de-DE" sz="2000" b="1" i="1" dirty="0" smtClean="0"/>
              <a:t>25. Wie groß sind die Teams?</a:t>
            </a:r>
          </a:p>
          <a:p>
            <a:pPr marL="0" indent="0">
              <a:buNone/>
            </a:pPr>
            <a:r>
              <a:rPr lang="de-DE" sz="2000" dirty="0" smtClean="0"/>
              <a:t>7-10		40,8%	22,8%</a:t>
            </a:r>
          </a:p>
          <a:p>
            <a:pPr marL="0" indent="0">
              <a:buNone/>
            </a:pPr>
            <a:r>
              <a:rPr lang="de-DE" sz="2000" dirty="0" smtClean="0"/>
              <a:t>3-6		40,8%	57,5%</a:t>
            </a:r>
          </a:p>
          <a:p>
            <a:pPr marL="0" indent="0">
              <a:buNone/>
            </a:pPr>
            <a:r>
              <a:rPr lang="de-DE" sz="2000" dirty="0" smtClean="0"/>
              <a:t>2		16,3%	14,5%</a:t>
            </a:r>
          </a:p>
          <a:p>
            <a:pPr marL="0" indent="0">
              <a:buNone/>
            </a:pPr>
            <a:r>
              <a:rPr lang="de-DE" sz="2000" dirty="0" smtClean="0"/>
              <a:t>Ü10		2,0%	5%</a:t>
            </a:r>
          </a:p>
          <a:p>
            <a:pPr marL="0" indent="0">
              <a:lnSpc>
                <a:spcPct val="110000"/>
              </a:lnSpc>
              <a:buNone/>
            </a:pPr>
            <a:r>
              <a:rPr lang="de-DE" sz="2000" dirty="0" smtClean="0">
                <a:solidFill>
                  <a:srgbClr val="FF0000"/>
                </a:solidFill>
              </a:rPr>
              <a:t>42,9% der Teams sind über die Hälfte weiblich, in 40,8%/44% sind diese ausschließlich weiblich. 10,2%/23% aller Teams sind zu mehr als </a:t>
            </a:r>
            <a:r>
              <a:rPr lang="de-DE" sz="2000" dirty="0" err="1" smtClean="0">
                <a:solidFill>
                  <a:srgbClr val="FF0000"/>
                </a:solidFill>
              </a:rPr>
              <a:t>dreivierteln</a:t>
            </a:r>
            <a:r>
              <a:rPr lang="de-DE" sz="2000" dirty="0" smtClean="0">
                <a:solidFill>
                  <a:srgbClr val="FF0000"/>
                </a:solidFill>
              </a:rPr>
              <a:t> weiblich. </a:t>
            </a:r>
            <a:endParaRPr lang="de-DE" sz="2000" dirty="0">
              <a:solidFill>
                <a:srgbClr val="FF0000"/>
              </a:solidFill>
            </a:endParaRPr>
          </a:p>
        </p:txBody>
      </p:sp>
    </p:spTree>
    <p:extLst>
      <p:ext uri="{BB962C8B-B14F-4D97-AF65-F5344CB8AC3E}">
        <p14:creationId xmlns:p14="http://schemas.microsoft.com/office/powerpoint/2010/main" val="3582002782"/>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Teams</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16</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25. Altersstruktur der Teams</a:t>
            </a:r>
          </a:p>
          <a:p>
            <a:pPr marL="0" indent="0">
              <a:buNone/>
            </a:pPr>
            <a:r>
              <a:rPr lang="de-DE" sz="2000" dirty="0" smtClean="0"/>
              <a:t>16-25,26-40,41-65 J.	29,5% </a:t>
            </a:r>
          </a:p>
          <a:p>
            <a:pPr marL="0" indent="0">
              <a:buNone/>
            </a:pPr>
            <a:r>
              <a:rPr lang="de-DE" sz="2000" dirty="0" smtClean="0"/>
              <a:t>26-40,41-65 J.		18,2%	28%</a:t>
            </a:r>
          </a:p>
          <a:p>
            <a:pPr marL="0" indent="0">
              <a:buNone/>
            </a:pPr>
            <a:r>
              <a:rPr lang="de-DE" sz="2000" dirty="0" smtClean="0"/>
              <a:t>41-65 J.			13,6%	13%</a:t>
            </a:r>
          </a:p>
          <a:p>
            <a:pPr marL="0" indent="0">
              <a:buNone/>
            </a:pPr>
            <a:r>
              <a:rPr lang="de-DE" sz="2000" dirty="0" smtClean="0"/>
              <a:t>16-25, 41-65 J.		11,4 %</a:t>
            </a:r>
          </a:p>
          <a:p>
            <a:pPr marL="0" indent="0">
              <a:buNone/>
            </a:pPr>
            <a:r>
              <a:rPr lang="de-DE" sz="2000" dirty="0" smtClean="0"/>
              <a:t>U16,16-25,26-40, 41-65 J.	11,4%</a:t>
            </a:r>
          </a:p>
          <a:p>
            <a:pPr marL="0" indent="0">
              <a:buNone/>
            </a:pPr>
            <a:r>
              <a:rPr lang="de-DE" sz="2000" dirty="0" smtClean="0"/>
              <a:t>U16, 16-25,26-40 J.	2,3 %	</a:t>
            </a:r>
          </a:p>
          <a:p>
            <a:pPr marL="0" indent="0">
              <a:buNone/>
            </a:pPr>
            <a:r>
              <a:rPr lang="de-DE" sz="2000" dirty="0" smtClean="0"/>
              <a:t>U16 			2,3%</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28. Nehmen beruflich Mitarbeitende an den Vorbereitungstreffen teil?</a:t>
            </a:r>
          </a:p>
          <a:p>
            <a:pPr marL="0" indent="0">
              <a:buNone/>
            </a:pPr>
            <a:r>
              <a:rPr lang="de-DE" sz="1200" dirty="0" smtClean="0"/>
              <a:t>		</a:t>
            </a:r>
            <a:r>
              <a:rPr lang="de-DE" sz="1200" dirty="0"/>
              <a:t>J</a:t>
            </a:r>
            <a:r>
              <a:rPr lang="de-DE" sz="1200" dirty="0" smtClean="0"/>
              <a:t>a	Nein	Immer	Nie</a:t>
            </a:r>
          </a:p>
          <a:p>
            <a:pPr marL="0" indent="0">
              <a:buNone/>
            </a:pPr>
            <a:r>
              <a:rPr lang="de-DE" sz="1800" dirty="0" smtClean="0"/>
              <a:t>Kindergottesdienst 	70,8%	29,2%	</a:t>
            </a:r>
            <a:r>
              <a:rPr lang="de-DE" sz="1200" dirty="0" smtClean="0"/>
              <a:t>73,5%	14,7%</a:t>
            </a:r>
            <a:endParaRPr lang="de-DE" sz="1800" dirty="0" smtClean="0"/>
          </a:p>
          <a:p>
            <a:pPr marL="0" indent="0">
              <a:buNone/>
            </a:pPr>
            <a:r>
              <a:rPr lang="de-DE" sz="1800" dirty="0" err="1" smtClean="0"/>
              <a:t>Krabbelgottesd</a:t>
            </a:r>
            <a:r>
              <a:rPr lang="de-DE" sz="1800" dirty="0" smtClean="0"/>
              <a:t>.	83,3%	16,7%	</a:t>
            </a:r>
            <a:r>
              <a:rPr lang="de-DE" sz="1200" dirty="0" smtClean="0"/>
              <a:t>100%	0,0%</a:t>
            </a:r>
            <a:endParaRPr lang="de-DE" sz="1800" dirty="0" smtClean="0"/>
          </a:p>
          <a:p>
            <a:pPr marL="0" indent="0">
              <a:buNone/>
            </a:pPr>
            <a:r>
              <a:rPr lang="de-DE" sz="1800" dirty="0" smtClean="0"/>
              <a:t>Kinderbibeltage	40,0%	60,0%	</a:t>
            </a:r>
            <a:r>
              <a:rPr lang="de-DE" sz="1200" dirty="0" smtClean="0"/>
              <a:t>100%	0,0%</a:t>
            </a:r>
          </a:p>
          <a:p>
            <a:pPr marL="0" indent="0">
              <a:buNone/>
            </a:pPr>
            <a:r>
              <a:rPr lang="de-DE" sz="2000" b="1" i="1" dirty="0" smtClean="0"/>
              <a:t>29. Nehmen beruflich Mitarbeitende an der Durchführung teil?</a:t>
            </a:r>
          </a:p>
          <a:p>
            <a:pPr marL="0" indent="0">
              <a:buNone/>
            </a:pPr>
            <a:r>
              <a:rPr lang="de-DE" sz="1200" dirty="0" smtClean="0"/>
              <a:t>		Ja	Nein	Immer	Nie</a:t>
            </a:r>
          </a:p>
          <a:p>
            <a:pPr marL="0" indent="0">
              <a:buNone/>
            </a:pPr>
            <a:r>
              <a:rPr lang="de-DE" sz="1800" dirty="0" smtClean="0"/>
              <a:t>Kindergottesdienst 	68,8%	31,2%	</a:t>
            </a:r>
            <a:r>
              <a:rPr lang="de-DE" sz="1200" dirty="0" smtClean="0"/>
              <a:t>46,7%	16,7%</a:t>
            </a:r>
            <a:endParaRPr lang="de-DE" sz="1800" dirty="0" smtClean="0"/>
          </a:p>
          <a:p>
            <a:pPr marL="0" indent="0">
              <a:buNone/>
            </a:pPr>
            <a:r>
              <a:rPr lang="de-DE" sz="1800" dirty="0" err="1" smtClean="0"/>
              <a:t>Krabbelgottesd</a:t>
            </a:r>
            <a:r>
              <a:rPr lang="de-DE" sz="1800" dirty="0" smtClean="0"/>
              <a:t>.	33,3%	66,7%	</a:t>
            </a:r>
            <a:r>
              <a:rPr lang="de-DE" sz="1200" dirty="0" smtClean="0"/>
              <a:t>100%	0,0%</a:t>
            </a:r>
            <a:endParaRPr lang="de-DE" sz="1800" dirty="0" smtClean="0"/>
          </a:p>
          <a:p>
            <a:pPr marL="0" indent="0">
              <a:buNone/>
            </a:pPr>
            <a:r>
              <a:rPr lang="de-DE" sz="1800" dirty="0" smtClean="0"/>
              <a:t>Kinderbibeltage	100,0%	0,0%	</a:t>
            </a:r>
            <a:r>
              <a:rPr lang="de-DE" sz="1200" dirty="0" smtClean="0"/>
              <a:t>100%	0,0%</a:t>
            </a:r>
          </a:p>
          <a:p>
            <a:pPr marL="0" indent="0">
              <a:buNone/>
            </a:pPr>
            <a:endParaRPr lang="de-DE" sz="2000" dirty="0" smtClean="0"/>
          </a:p>
          <a:p>
            <a:pPr marL="0" indent="0">
              <a:buNone/>
            </a:pPr>
            <a:endParaRPr lang="de-DE" sz="2000" dirty="0"/>
          </a:p>
          <a:p>
            <a:pPr marL="0" indent="0">
              <a:buNone/>
            </a:pPr>
            <a:endParaRPr lang="de-DE" sz="2000" dirty="0"/>
          </a:p>
        </p:txBody>
      </p:sp>
    </p:spTree>
    <p:extLst>
      <p:ext uri="{BB962C8B-B14F-4D97-AF65-F5344CB8AC3E}">
        <p14:creationId xmlns:p14="http://schemas.microsoft.com/office/powerpoint/2010/main" val="2283762840"/>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Rahmenbedingungen</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17</a:t>
            </a:fld>
            <a:endParaRPr lang="de-DE" dirty="0"/>
          </a:p>
        </p:txBody>
      </p:sp>
      <p:sp>
        <p:nvSpPr>
          <p:cNvPr id="8" name="Inhaltsplatzhalter 7"/>
          <p:cNvSpPr>
            <a:spLocks noGrp="1"/>
          </p:cNvSpPr>
          <p:nvPr>
            <p:ph sz="half" idx="1"/>
          </p:nvPr>
        </p:nvSpPr>
        <p:spPr/>
        <p:txBody>
          <a:bodyPr>
            <a:normAutofit lnSpcReduction="10000"/>
          </a:bodyPr>
          <a:lstStyle/>
          <a:p>
            <a:pPr marL="0" indent="0">
              <a:buNone/>
            </a:pPr>
            <a:r>
              <a:rPr lang="de-DE" sz="2000" b="1" i="1" dirty="0" smtClean="0"/>
              <a:t>30. Gibt es eigene finanzielle Mittel?</a:t>
            </a:r>
          </a:p>
          <a:p>
            <a:pPr marL="0" indent="0">
              <a:buNone/>
            </a:pPr>
            <a:r>
              <a:rPr lang="de-DE" sz="2000" dirty="0" smtClean="0"/>
              <a:t>Ja 	91,7%	</a:t>
            </a:r>
          </a:p>
          <a:p>
            <a:pPr marL="0" indent="0">
              <a:buNone/>
            </a:pPr>
            <a:r>
              <a:rPr lang="de-DE" sz="2000" dirty="0" smtClean="0"/>
              <a:t>Nein	8,3%</a:t>
            </a:r>
          </a:p>
          <a:p>
            <a:pPr marL="0" indent="0">
              <a:buNone/>
            </a:pPr>
            <a:r>
              <a:rPr lang="de-DE" sz="2000" b="1" i="1" dirty="0" smtClean="0"/>
              <a:t>31. Materielle Rahmenbedingungen gut?</a:t>
            </a:r>
          </a:p>
          <a:p>
            <a:pPr marL="0" indent="0">
              <a:buNone/>
            </a:pPr>
            <a:r>
              <a:rPr lang="de-DE" sz="2000" dirty="0" smtClean="0"/>
              <a:t>Zugriff auf Material	93,8%	98,2%*</a:t>
            </a:r>
          </a:p>
          <a:p>
            <a:pPr marL="0" indent="0">
              <a:buNone/>
            </a:pPr>
            <a:r>
              <a:rPr lang="de-DE" sz="2000" dirty="0" smtClean="0"/>
              <a:t>Geeignete Räume	91,8%	90,4%*</a:t>
            </a:r>
          </a:p>
          <a:p>
            <a:pPr marL="0" indent="0">
              <a:buNone/>
            </a:pPr>
            <a:r>
              <a:rPr lang="de-DE" sz="2000" dirty="0" smtClean="0"/>
              <a:t>Kreative Gestaltung	91,2%	91,2%*</a:t>
            </a:r>
          </a:p>
          <a:p>
            <a:pPr marL="0" indent="0">
              <a:buNone/>
            </a:pPr>
            <a:r>
              <a:rPr lang="de-DE" sz="2000" dirty="0" smtClean="0"/>
              <a:t>Platz für Material		87,6%	79,6%*</a:t>
            </a:r>
          </a:p>
          <a:p>
            <a:pPr marL="0" indent="0">
              <a:buNone/>
            </a:pPr>
            <a:r>
              <a:rPr lang="de-DE" sz="2000" dirty="0" smtClean="0"/>
              <a:t>Präsentationsflächen	81,7%	78,2%*</a:t>
            </a:r>
          </a:p>
          <a:p>
            <a:pPr marL="0" indent="0">
              <a:buNone/>
            </a:pPr>
            <a:r>
              <a:rPr lang="de-DE" sz="2000" dirty="0" smtClean="0"/>
              <a:t>Altar/Feiertisch		81,3%	65,0%*</a:t>
            </a:r>
          </a:p>
          <a:p>
            <a:pPr marL="0" indent="0">
              <a:buNone/>
            </a:pPr>
            <a:r>
              <a:rPr lang="de-DE" sz="2000" dirty="0" err="1" smtClean="0"/>
              <a:t>Kindger</a:t>
            </a:r>
            <a:r>
              <a:rPr lang="de-DE" sz="2000" dirty="0" smtClean="0"/>
              <a:t>. 	Möblierung	53,3%	44,1%*</a:t>
            </a:r>
          </a:p>
          <a:p>
            <a:pPr marL="0" indent="0">
              <a:buNone/>
            </a:pPr>
            <a:endParaRPr lang="de-DE" sz="2000" dirty="0" smtClean="0"/>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32. Weitere Rahmenbedingungen?</a:t>
            </a:r>
            <a:endParaRPr lang="de-DE" sz="1600" i="1" dirty="0" smtClean="0"/>
          </a:p>
          <a:p>
            <a:pPr marL="0" indent="0">
              <a:buNone/>
            </a:pPr>
            <a:r>
              <a:rPr lang="de-DE" sz="2000" dirty="0" smtClean="0"/>
              <a:t>Gute Teamarbeit		100%	k.A.*</a:t>
            </a:r>
          </a:p>
          <a:p>
            <a:pPr marL="0" indent="0">
              <a:buNone/>
            </a:pPr>
            <a:r>
              <a:rPr lang="de-DE" sz="2000" dirty="0" smtClean="0"/>
              <a:t>Gestaltungsmöglichkeiten	93,7%	95,5%*</a:t>
            </a:r>
          </a:p>
          <a:p>
            <a:pPr marL="0" indent="0">
              <a:buNone/>
            </a:pPr>
            <a:r>
              <a:rPr lang="de-DE" sz="2000" dirty="0" smtClean="0"/>
              <a:t>Fortbildungsmöglichkeiten	83,4%	85,2%*</a:t>
            </a:r>
          </a:p>
          <a:p>
            <a:pPr marL="0" indent="0">
              <a:buNone/>
            </a:pPr>
            <a:r>
              <a:rPr lang="de-DE" sz="2000" dirty="0" smtClean="0"/>
              <a:t>Gemeindeklima gut	81,3%	96,2%*</a:t>
            </a:r>
          </a:p>
          <a:p>
            <a:pPr marL="0" indent="0">
              <a:buNone/>
            </a:pPr>
            <a:r>
              <a:rPr lang="de-DE" sz="2000" dirty="0" smtClean="0"/>
              <a:t>Stressbelastung		10,4%	20,5%* </a:t>
            </a:r>
          </a:p>
          <a:p>
            <a:pPr marL="0" indent="0">
              <a:buNone/>
            </a:pPr>
            <a:r>
              <a:rPr lang="de-DE" sz="2000" dirty="0" smtClean="0"/>
              <a:t>Bevormundung		2,1%	5,3%*</a:t>
            </a:r>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446710626"/>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Materialien</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18</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33. Welche Materialien nutzen sie immer oder oft zur Gestaltung ihres Angebots?</a:t>
            </a:r>
          </a:p>
          <a:p>
            <a:pPr marL="0" indent="0">
              <a:buNone/>
            </a:pPr>
            <a:r>
              <a:rPr lang="de-DE" sz="2000" dirty="0" smtClean="0"/>
              <a:t>Ev. Kinderkirche 			51,2%</a:t>
            </a:r>
          </a:p>
          <a:p>
            <a:pPr marL="0" indent="0">
              <a:buNone/>
            </a:pPr>
            <a:r>
              <a:rPr lang="de-DE" sz="2000" dirty="0" smtClean="0"/>
              <a:t>Der Plan für d. </a:t>
            </a:r>
            <a:r>
              <a:rPr lang="de-DE" sz="2000" dirty="0" err="1" smtClean="0"/>
              <a:t>Kigodi</a:t>
            </a:r>
            <a:r>
              <a:rPr lang="de-DE" sz="2000" dirty="0" smtClean="0"/>
              <a:t>		47,3%</a:t>
            </a:r>
          </a:p>
          <a:p>
            <a:pPr marL="0" indent="0">
              <a:buNone/>
            </a:pPr>
            <a:r>
              <a:rPr lang="de-DE" sz="2000" dirty="0" smtClean="0"/>
              <a:t>Der Kindergottesdienst		24,2%</a:t>
            </a:r>
            <a:endParaRPr lang="de-DE" sz="2000" dirty="0"/>
          </a:p>
          <a:p>
            <a:pPr marL="0" indent="0">
              <a:buNone/>
            </a:pPr>
            <a:r>
              <a:rPr lang="de-DE" sz="2000" dirty="0" smtClean="0"/>
              <a:t>Gottesdienste mit Kindern		20,5%</a:t>
            </a:r>
          </a:p>
          <a:p>
            <a:pPr marL="0" indent="0">
              <a:buNone/>
            </a:pPr>
            <a:r>
              <a:rPr lang="de-DE" sz="2000" dirty="0" smtClean="0"/>
              <a:t>Miteinander Gott entdecken	18,2%</a:t>
            </a:r>
          </a:p>
          <a:p>
            <a:pPr marL="0" indent="0">
              <a:buNone/>
            </a:pPr>
            <a:r>
              <a:rPr lang="de-DE" sz="2000" dirty="0" smtClean="0"/>
              <a:t>Der Jugendfreund		18,2%</a:t>
            </a:r>
          </a:p>
          <a:p>
            <a:pPr marL="0" indent="0">
              <a:buNone/>
            </a:pPr>
            <a:r>
              <a:rPr lang="de-DE" sz="2000" dirty="0" smtClean="0"/>
              <a:t>Kindergottesdienst praktisch	12,1%</a:t>
            </a:r>
          </a:p>
          <a:p>
            <a:pPr marL="0" indent="0">
              <a:buNone/>
            </a:pPr>
            <a:endParaRPr lang="de-DE" sz="2000" dirty="0" smtClean="0"/>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35. Zusammenarbeit mit anderen Einrichtungen oder Gruppen?</a:t>
            </a:r>
            <a:endParaRPr lang="de-DE" sz="1600" i="1" dirty="0" smtClean="0"/>
          </a:p>
          <a:p>
            <a:pPr marL="0" indent="0">
              <a:buNone/>
            </a:pPr>
            <a:r>
              <a:rPr lang="de-DE" sz="2000" dirty="0" smtClean="0"/>
              <a:t>Ja 	36,7%</a:t>
            </a:r>
          </a:p>
          <a:p>
            <a:pPr marL="0" indent="0">
              <a:buNone/>
            </a:pPr>
            <a:r>
              <a:rPr lang="de-DE" sz="2000" dirty="0" smtClean="0"/>
              <a:t>Nein	63,3%</a:t>
            </a:r>
          </a:p>
          <a:p>
            <a:pPr marL="0" indent="0">
              <a:buNone/>
            </a:pPr>
            <a:r>
              <a:rPr lang="de-DE" sz="2000" b="1" i="1" dirty="0" smtClean="0"/>
              <a:t>35.1 Mit wem? (Mehrfach)</a:t>
            </a:r>
          </a:p>
          <a:p>
            <a:pPr marL="0" indent="0">
              <a:buNone/>
            </a:pPr>
            <a:r>
              <a:rPr lang="de-DE" sz="2000" dirty="0" smtClean="0"/>
              <a:t>KA		16,7%</a:t>
            </a:r>
          </a:p>
          <a:p>
            <a:pPr marL="0" indent="0">
              <a:buNone/>
            </a:pPr>
            <a:r>
              <a:rPr lang="de-DE" sz="2000" dirty="0" smtClean="0"/>
              <a:t>Kitas		55,6%</a:t>
            </a:r>
          </a:p>
          <a:p>
            <a:pPr marL="0" indent="0">
              <a:buNone/>
            </a:pPr>
            <a:r>
              <a:rPr lang="de-DE" sz="2000" dirty="0" smtClean="0"/>
              <a:t>Grundschulen	50,6%</a:t>
            </a:r>
          </a:p>
          <a:p>
            <a:pPr marL="0" indent="0">
              <a:buNone/>
            </a:pPr>
            <a:r>
              <a:rPr lang="de-DE" sz="2000" dirty="0" smtClean="0"/>
              <a:t>Sonstige		88,9%</a:t>
            </a:r>
          </a:p>
          <a:p>
            <a:pPr marL="0" indent="0">
              <a:buNone/>
            </a:pPr>
            <a:endParaRPr lang="de-DE" sz="2000" dirty="0"/>
          </a:p>
        </p:txBody>
      </p:sp>
    </p:spTree>
    <p:extLst>
      <p:ext uri="{BB962C8B-B14F-4D97-AF65-F5344CB8AC3E}">
        <p14:creationId xmlns:p14="http://schemas.microsoft.com/office/powerpoint/2010/main" val="3264610411"/>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Beobachtungen</a:t>
            </a:r>
            <a:endParaRPr lang="de-DE" b="1" dirty="0"/>
          </a:p>
        </p:txBody>
      </p:sp>
      <p:sp>
        <p:nvSpPr>
          <p:cNvPr id="3" name="Inhaltsplatzhalter 2"/>
          <p:cNvSpPr>
            <a:spLocks noGrp="1"/>
          </p:cNvSpPr>
          <p:nvPr>
            <p:ph sz="half" idx="1"/>
          </p:nvPr>
        </p:nvSpPr>
        <p:spPr>
          <a:xfrm>
            <a:off x="838200" y="1585646"/>
            <a:ext cx="10515600" cy="4462422"/>
          </a:xfrm>
        </p:spPr>
        <p:txBody>
          <a:bodyPr>
            <a:normAutofit fontScale="92500" lnSpcReduction="20000"/>
          </a:bodyPr>
          <a:lstStyle/>
          <a:p>
            <a:pPr marL="0" indent="0">
              <a:buNone/>
            </a:pPr>
            <a:r>
              <a:rPr lang="de-DE" sz="2400" b="1" i="1" dirty="0" smtClean="0"/>
              <a:t>Beobachtungen	</a:t>
            </a:r>
          </a:p>
          <a:p>
            <a:pPr marL="0" indent="0">
              <a:buNone/>
            </a:pPr>
            <a:r>
              <a:rPr lang="de-DE" sz="1800" dirty="0" smtClean="0"/>
              <a:t>Kindergottesdienste finden in der EKiR überwiegend monatlich am Sonntag parallel zum Erwachsenengottesdienst mit einem gemeinsamen Beginn statt. Ort des Geschehens ist in 2/3 der Fälle das Gemeindehaus. Gesungen wird in 2 von 3 Gemeinden aus dem Kindergesangbuch. Die Themen der Gottesdienste richten sich auch in 2 von 3 Gemeinden nach dem Plan für den Kindergottesdienst und dem Kirchenjahr. Die Mitarbeitenden der Kindergottesdienste begleiten in den meisten Fällen die Gottesdienst musikalisch selbst. In ca. der Hälfte der Kindergottesdienste wird keine Taufe, Tauferinnerung oder Abendmahl gefeiert. </a:t>
            </a:r>
          </a:p>
          <a:p>
            <a:pPr marL="0" indent="0">
              <a:buNone/>
            </a:pPr>
            <a:r>
              <a:rPr lang="de-DE" sz="1800" dirty="0" smtClean="0"/>
              <a:t>Viele Kindergottesdienste unterliegen Schwankungen in der </a:t>
            </a:r>
            <a:r>
              <a:rPr lang="de-DE" sz="1800" dirty="0" err="1" smtClean="0"/>
              <a:t>Teilnehmendenzahl</a:t>
            </a:r>
            <a:r>
              <a:rPr lang="de-DE" sz="1800" dirty="0" smtClean="0"/>
              <a:t> zwischen 0 und 30 Kindern, wobei die meisten Kindergottesdienste zwischen 1-10 Teilnehmende haben. Die meisten Kinder besuchen den Kindergottesdienst mehr als 3 Jahre. Der Kindergottesdienst ist auch Kontaktstelle zu den </a:t>
            </a:r>
            <a:r>
              <a:rPr lang="de-DE" sz="1800" dirty="0" err="1" smtClean="0"/>
              <a:t>Begleitepresonen</a:t>
            </a:r>
            <a:r>
              <a:rPr lang="de-DE" sz="1800" dirty="0" smtClean="0"/>
              <a:t> der Kinder, beim Bringen und Abholen, oft auch durch die Teilnahme oder sogar manchmal die Mitarbeit der Begleitperson.</a:t>
            </a:r>
          </a:p>
          <a:p>
            <a:pPr marL="0" indent="0">
              <a:buNone/>
            </a:pPr>
            <a:r>
              <a:rPr lang="de-DE" sz="1800" dirty="0" smtClean="0"/>
              <a:t>Die verantwortlich Mitarbeitenden sind in den allermeisten Fällen weiblich und zwischen 46 und 55 Jahre alt und haben Abitur oder ein abgeschlossenes Hochschulstudium. Sie sind zumeist beruflich beauftragt und seit über 10 Jahren im Geschäft. Sie sind evangelisch und haben Spaß an ihrer Arbeit. Obwohl sie ausschließlich in Team arbeiten, benötigen sie in den meisten Fällen nur 1-2 Stunden Vor- und Nachbereitungszeit. Die Teams sind meist zwischen 3 und 10 Leute groß und werden ab und zu in der Vorbereitung und in der Durchführung von beruflich Mitarbeitenden begleitet. Da ist dann auch die Vor- und Nachbereitungszeit sofort wieder </a:t>
            </a:r>
            <a:r>
              <a:rPr lang="de-DE" sz="1800" dirty="0" err="1" smtClean="0"/>
              <a:t>veerständlich</a:t>
            </a:r>
            <a:r>
              <a:rPr lang="de-DE" sz="1800" dirty="0" smtClean="0"/>
              <a:t>.</a:t>
            </a:r>
          </a:p>
          <a:p>
            <a:pPr marL="0" indent="0">
              <a:buNone/>
            </a:pPr>
            <a:r>
              <a:rPr lang="de-DE" sz="1800" dirty="0" smtClean="0"/>
              <a:t>Sie schätzen die Rahmenbedingungen ihrer Arbeit als sehr gut ein und benutzen am liebsten die Evangelische Kinderkirche.</a:t>
            </a:r>
            <a:endParaRPr lang="de-DE" dirty="0"/>
          </a:p>
          <a:p>
            <a:pPr marL="0" indent="0">
              <a:buNone/>
            </a:pPr>
            <a:endParaRPr lang="de-DE" dirty="0" smtClean="0"/>
          </a:p>
          <a:p>
            <a:pPr marL="0" indent="0">
              <a:buNone/>
            </a:pPr>
            <a:endParaRPr lang="de-DE"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61"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19</a:t>
            </a:fld>
            <a:endParaRPr lang="de-DE"/>
          </a:p>
        </p:txBody>
      </p:sp>
    </p:spTree>
    <p:extLst>
      <p:ext uri="{BB962C8B-B14F-4D97-AF65-F5344CB8AC3E}">
        <p14:creationId xmlns:p14="http://schemas.microsoft.com/office/powerpoint/2010/main" val="1358081071"/>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Gottesdienste mit Kindern</a:t>
            </a:r>
            <a:endParaRPr lang="de-DE" b="1" dirty="0"/>
          </a:p>
        </p:txBody>
      </p:sp>
      <p:sp>
        <p:nvSpPr>
          <p:cNvPr id="3" name="Inhaltsplatzhalter 2"/>
          <p:cNvSpPr>
            <a:spLocks noGrp="1"/>
          </p:cNvSpPr>
          <p:nvPr>
            <p:ph sz="half" idx="1"/>
          </p:nvPr>
        </p:nvSpPr>
        <p:spPr>
          <a:xfrm>
            <a:off x="838200" y="1585646"/>
            <a:ext cx="10853468" cy="1890866"/>
          </a:xfrm>
        </p:spPr>
        <p:txBody>
          <a:bodyPr>
            <a:normAutofit/>
          </a:bodyPr>
          <a:lstStyle/>
          <a:p>
            <a:pPr marL="0" indent="0">
              <a:buNone/>
            </a:pPr>
            <a:r>
              <a:rPr lang="de-DE" b="1" i="1" dirty="0" smtClean="0"/>
              <a:t>Fragestellungen:</a:t>
            </a:r>
          </a:p>
          <a:p>
            <a:pPr marL="0" indent="0">
              <a:buNone/>
            </a:pPr>
            <a:r>
              <a:rPr lang="de-DE" dirty="0" smtClean="0"/>
              <a:t>Was passiert im Kindergottesdienst und in der Christenlehre?</a:t>
            </a:r>
          </a:p>
          <a:p>
            <a:pPr marL="0" indent="0">
              <a:buNone/>
            </a:pPr>
            <a:r>
              <a:rPr lang="de-DE" dirty="0" smtClean="0"/>
              <a:t>Welche Kinder besuchen diese Angebote, wer arbeitet mit ihnen, und unter welchen Rahmenbedingungen werden sie gestaltet?</a:t>
            </a:r>
          </a:p>
          <a:p>
            <a:pPr marL="0" indent="0">
              <a:buNone/>
            </a:pPr>
            <a:endParaRPr lang="de-DE" dirty="0"/>
          </a:p>
          <a:p>
            <a:pPr marL="0" indent="0">
              <a:buNone/>
            </a:pPr>
            <a:endParaRPr lang="de-DE" dirty="0" smtClean="0"/>
          </a:p>
          <a:p>
            <a:pPr marL="0" indent="0">
              <a:buNone/>
            </a:pPr>
            <a:endParaRPr lang="de-DE"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61" y="6048068"/>
            <a:ext cx="521110" cy="673407"/>
          </a:xfrm>
          <a:prstGeom prst="rect">
            <a:avLst/>
          </a:prstGeom>
        </p:spPr>
      </p:pic>
      <p:sp>
        <p:nvSpPr>
          <p:cNvPr id="7" name="Inhaltsplatzhalter 2"/>
          <p:cNvSpPr>
            <a:spLocks noGrp="1"/>
          </p:cNvSpPr>
          <p:nvPr>
            <p:ph sz="half" idx="1"/>
          </p:nvPr>
        </p:nvSpPr>
        <p:spPr>
          <a:xfrm>
            <a:off x="838200" y="3664888"/>
            <a:ext cx="10853468" cy="1890866"/>
          </a:xfrm>
        </p:spPr>
        <p:txBody>
          <a:bodyPr>
            <a:normAutofit/>
          </a:bodyPr>
          <a:lstStyle/>
          <a:p>
            <a:pPr marL="0" indent="0">
              <a:buNone/>
            </a:pPr>
            <a:r>
              <a:rPr lang="de-DE" b="1" i="1" dirty="0" smtClean="0"/>
              <a:t>Auftraggeber</a:t>
            </a:r>
            <a:r>
              <a:rPr lang="de-DE" b="1" dirty="0" smtClean="0"/>
              <a:t>:</a:t>
            </a:r>
          </a:p>
          <a:p>
            <a:pPr marL="0" indent="0">
              <a:buNone/>
            </a:pPr>
            <a:r>
              <a:rPr lang="de-DE" dirty="0" smtClean="0"/>
              <a:t>Comenius-Institut</a:t>
            </a:r>
            <a:br>
              <a:rPr lang="de-DE" dirty="0" smtClean="0"/>
            </a:br>
            <a:r>
              <a:rPr lang="de-DE" dirty="0" smtClean="0"/>
              <a:t>Gesamtverband für Kindergottesdienst in der EKD</a:t>
            </a:r>
            <a:br>
              <a:rPr lang="de-DE" dirty="0" smtClean="0"/>
            </a:br>
            <a:r>
              <a:rPr lang="de-DE" dirty="0" smtClean="0"/>
              <a:t>Kirchenamt der EKD</a:t>
            </a:r>
          </a:p>
          <a:p>
            <a:pPr marL="0" indent="0">
              <a:buNone/>
            </a:pPr>
            <a:endParaRPr lang="de-DE" dirty="0" smtClean="0"/>
          </a:p>
          <a:p>
            <a:pPr marL="0" indent="0">
              <a:buNone/>
            </a:pPr>
            <a:endParaRPr lang="de-DE" dirty="0"/>
          </a:p>
        </p:txBody>
      </p:sp>
      <p:sp>
        <p:nvSpPr>
          <p:cNvPr id="4" name="Foliennummernplatzhalter 3"/>
          <p:cNvSpPr>
            <a:spLocks noGrp="1"/>
          </p:cNvSpPr>
          <p:nvPr>
            <p:ph type="sldNum" sz="quarter" idx="12"/>
          </p:nvPr>
        </p:nvSpPr>
        <p:spPr/>
        <p:txBody>
          <a:bodyPr/>
          <a:lstStyle/>
          <a:p>
            <a:fld id="{A9A283FA-928A-44EA-A473-40E7B7D466D1}" type="slidenum">
              <a:rPr lang="de-DE" smtClean="0"/>
              <a:t>2</a:t>
            </a:fld>
            <a:endParaRPr lang="de-DE"/>
          </a:p>
        </p:txBody>
      </p:sp>
    </p:spTree>
    <p:extLst>
      <p:ext uri="{BB962C8B-B14F-4D97-AF65-F5344CB8AC3E}">
        <p14:creationId xmlns:p14="http://schemas.microsoft.com/office/powerpoint/2010/main" val="1026215975"/>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Ergründung</a:t>
            </a:r>
            <a:endParaRPr lang="de-DE" b="1" dirty="0"/>
          </a:p>
        </p:txBody>
      </p:sp>
      <p:sp>
        <p:nvSpPr>
          <p:cNvPr id="3" name="Inhaltsplatzhalter 2"/>
          <p:cNvSpPr>
            <a:spLocks noGrp="1"/>
          </p:cNvSpPr>
          <p:nvPr>
            <p:ph sz="half" idx="1"/>
          </p:nvPr>
        </p:nvSpPr>
        <p:spPr>
          <a:xfrm>
            <a:off x="838200" y="1585646"/>
            <a:ext cx="10515600" cy="4462422"/>
          </a:xfrm>
        </p:spPr>
        <p:txBody>
          <a:bodyPr>
            <a:normAutofit/>
          </a:bodyPr>
          <a:lstStyle/>
          <a:p>
            <a:pPr marL="0" indent="0">
              <a:buNone/>
            </a:pPr>
            <a:endParaRPr lang="de-DE" sz="5400" b="1" i="1" dirty="0" smtClean="0"/>
          </a:p>
          <a:p>
            <a:pPr marL="0" indent="0" algn="ctr">
              <a:buNone/>
            </a:pPr>
            <a:endParaRPr lang="de-DE" sz="5400" b="1" i="1" dirty="0" smtClean="0"/>
          </a:p>
          <a:p>
            <a:pPr marL="0" indent="0" algn="ctr">
              <a:buNone/>
            </a:pPr>
            <a:r>
              <a:rPr lang="de-DE" sz="5400" b="1" i="1" dirty="0" smtClean="0"/>
              <a:t>Ich frage mich, was Ihr euch fragt? </a:t>
            </a:r>
            <a:endParaRPr lang="de-DE" dirty="0" smtClean="0"/>
          </a:p>
          <a:p>
            <a:pPr marL="0" indent="0">
              <a:buNone/>
            </a:pPr>
            <a:endParaRPr lang="de-DE"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61"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20</a:t>
            </a:fld>
            <a:endParaRPr lang="de-DE"/>
          </a:p>
        </p:txBody>
      </p:sp>
    </p:spTree>
    <p:extLst>
      <p:ext uri="{BB962C8B-B14F-4D97-AF65-F5344CB8AC3E}">
        <p14:creationId xmlns:p14="http://schemas.microsoft.com/office/powerpoint/2010/main" val="1241424182"/>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Ergründung</a:t>
            </a:r>
            <a:endParaRPr lang="de-DE" b="1" dirty="0"/>
          </a:p>
        </p:txBody>
      </p:sp>
      <p:sp>
        <p:nvSpPr>
          <p:cNvPr id="3" name="Inhaltsplatzhalter 2"/>
          <p:cNvSpPr>
            <a:spLocks noGrp="1"/>
          </p:cNvSpPr>
          <p:nvPr>
            <p:ph sz="half" idx="1"/>
          </p:nvPr>
        </p:nvSpPr>
        <p:spPr>
          <a:xfrm>
            <a:off x="838200" y="1585646"/>
            <a:ext cx="10515600" cy="4462422"/>
          </a:xfrm>
        </p:spPr>
        <p:txBody>
          <a:bodyPr>
            <a:normAutofit/>
          </a:bodyPr>
          <a:lstStyle/>
          <a:p>
            <a:pPr marL="0" indent="0">
              <a:buNone/>
            </a:pPr>
            <a:endParaRPr lang="de-DE" sz="5400" b="1" i="1" dirty="0" smtClean="0"/>
          </a:p>
          <a:p>
            <a:pPr marL="0" indent="0" algn="ctr">
              <a:buNone/>
            </a:pPr>
            <a:r>
              <a:rPr lang="de-DE" sz="5400" b="1" i="1" dirty="0" smtClean="0"/>
              <a:t>Ich frage mich, </a:t>
            </a:r>
          </a:p>
          <a:p>
            <a:pPr marL="0" indent="0" algn="ctr">
              <a:buNone/>
            </a:pPr>
            <a:r>
              <a:rPr lang="de-DE" sz="5400" b="1" i="1" dirty="0" smtClean="0"/>
              <a:t>was das für unsere Arbeit heißt?</a:t>
            </a:r>
            <a:endParaRPr lang="de-DE" sz="6000" dirty="0"/>
          </a:p>
          <a:p>
            <a:pPr marL="0" indent="0">
              <a:buNone/>
            </a:pPr>
            <a:endParaRPr lang="de-DE" dirty="0" smtClean="0"/>
          </a:p>
          <a:p>
            <a:pPr marL="0" indent="0">
              <a:buNone/>
            </a:pPr>
            <a:endParaRPr lang="de-DE"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61"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21</a:t>
            </a:fld>
            <a:endParaRPr lang="de-DE"/>
          </a:p>
        </p:txBody>
      </p:sp>
    </p:spTree>
    <p:extLst>
      <p:ext uri="{BB962C8B-B14F-4D97-AF65-F5344CB8AC3E}">
        <p14:creationId xmlns:p14="http://schemas.microsoft.com/office/powerpoint/2010/main" val="528445433"/>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Weiterarbeit?!</a:t>
            </a:r>
            <a:endParaRPr lang="de-DE" b="1" dirty="0"/>
          </a:p>
        </p:txBody>
      </p:sp>
      <p:sp>
        <p:nvSpPr>
          <p:cNvPr id="3" name="Inhaltsplatzhalter 2"/>
          <p:cNvSpPr>
            <a:spLocks noGrp="1"/>
          </p:cNvSpPr>
          <p:nvPr>
            <p:ph sz="half" idx="1"/>
          </p:nvPr>
        </p:nvSpPr>
        <p:spPr>
          <a:xfrm>
            <a:off x="838200" y="1585646"/>
            <a:ext cx="10515600" cy="4462422"/>
          </a:xfrm>
        </p:spPr>
        <p:txBody>
          <a:bodyPr>
            <a:normAutofit/>
          </a:bodyPr>
          <a:lstStyle/>
          <a:p>
            <a:pPr marL="0" indent="0" algn="ctr">
              <a:buNone/>
            </a:pPr>
            <a:endParaRPr lang="de-DE" sz="2400" b="1" i="1" dirty="0" smtClean="0"/>
          </a:p>
          <a:p>
            <a:pPr marL="0" indent="0" algn="ctr">
              <a:buNone/>
            </a:pPr>
            <a:r>
              <a:rPr lang="de-DE" sz="2400" b="1" i="1" dirty="0" smtClean="0"/>
              <a:t>Mögliche Themen für die Weiterarbeit:</a:t>
            </a:r>
          </a:p>
          <a:p>
            <a:pPr marL="0" indent="0" algn="ctr">
              <a:buNone/>
            </a:pPr>
            <a:endParaRPr lang="de-DE" dirty="0" smtClean="0"/>
          </a:p>
          <a:p>
            <a:pPr marL="0" indent="0" algn="ctr">
              <a:buNone/>
            </a:pPr>
            <a:r>
              <a:rPr lang="de-DE" b="1" dirty="0" smtClean="0">
                <a:solidFill>
                  <a:srgbClr val="FF0000"/>
                </a:solidFill>
              </a:rPr>
              <a:t>Taufe</a:t>
            </a:r>
            <a:r>
              <a:rPr lang="de-DE" dirty="0" smtClean="0"/>
              <a:t> und </a:t>
            </a:r>
            <a:r>
              <a:rPr lang="de-DE" b="1" dirty="0" smtClean="0">
                <a:solidFill>
                  <a:srgbClr val="FF0000"/>
                </a:solidFill>
              </a:rPr>
              <a:t>Abendmahl</a:t>
            </a:r>
            <a:r>
              <a:rPr lang="de-DE" dirty="0" smtClean="0"/>
              <a:t> im Kindergottesdienst</a:t>
            </a:r>
          </a:p>
          <a:p>
            <a:pPr marL="0" indent="0" algn="ctr">
              <a:buNone/>
            </a:pPr>
            <a:endParaRPr lang="de-DE" dirty="0" smtClean="0"/>
          </a:p>
          <a:p>
            <a:pPr marL="0" indent="0" algn="ctr">
              <a:buNone/>
            </a:pPr>
            <a:r>
              <a:rPr lang="de-DE" b="1" dirty="0" smtClean="0">
                <a:solidFill>
                  <a:srgbClr val="FF0000"/>
                </a:solidFill>
              </a:rPr>
              <a:t>Vorbereitung</a:t>
            </a:r>
            <a:r>
              <a:rPr lang="de-DE" b="1" dirty="0" smtClean="0"/>
              <a:t> </a:t>
            </a:r>
            <a:r>
              <a:rPr lang="de-DE" dirty="0" smtClean="0"/>
              <a:t>ist wichtig …</a:t>
            </a:r>
          </a:p>
          <a:p>
            <a:pPr marL="0" indent="0" algn="ctr">
              <a:buNone/>
            </a:pPr>
            <a:r>
              <a:rPr lang="de-DE" dirty="0" smtClean="0"/>
              <a:t>… als Stärkung der Mitarbeitenden </a:t>
            </a:r>
          </a:p>
          <a:p>
            <a:pPr marL="0" indent="0" algn="ctr">
              <a:buNone/>
            </a:pPr>
            <a:r>
              <a:rPr lang="de-DE" dirty="0" smtClean="0"/>
              <a:t>… als Stärkung des Kindergottesdienstes</a:t>
            </a:r>
          </a:p>
          <a:p>
            <a:pPr marL="0" indent="0">
              <a:buNone/>
            </a:pPr>
            <a:endParaRPr lang="de-DE" dirty="0" smtClean="0"/>
          </a:p>
          <a:p>
            <a:pPr marL="0" indent="0">
              <a:buNone/>
            </a:pPr>
            <a:endParaRPr lang="de-DE" dirty="0" smtClean="0"/>
          </a:p>
          <a:p>
            <a:pPr marL="0" indent="0">
              <a:buNone/>
            </a:pPr>
            <a:endParaRPr lang="de-DE" dirty="0" smtClean="0"/>
          </a:p>
          <a:p>
            <a:pPr marL="0" indent="0">
              <a:buNone/>
            </a:pPr>
            <a:endParaRPr lang="de-DE"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61"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22</a:t>
            </a:fld>
            <a:endParaRPr lang="de-DE"/>
          </a:p>
        </p:txBody>
      </p:sp>
    </p:spTree>
    <p:extLst>
      <p:ext uri="{BB962C8B-B14F-4D97-AF65-F5344CB8AC3E}">
        <p14:creationId xmlns:p14="http://schemas.microsoft.com/office/powerpoint/2010/main" val="4273441987"/>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in der EKiR und anderswo</a:t>
            </a:r>
            <a:endParaRPr lang="de-DE" b="1" dirty="0"/>
          </a:p>
        </p:txBody>
      </p:sp>
      <p:sp>
        <p:nvSpPr>
          <p:cNvPr id="3" name="Inhaltsplatzhalter 2"/>
          <p:cNvSpPr>
            <a:spLocks noGrp="1"/>
          </p:cNvSpPr>
          <p:nvPr>
            <p:ph sz="half" idx="1"/>
          </p:nvPr>
        </p:nvSpPr>
        <p:spPr>
          <a:xfrm>
            <a:off x="838200" y="4704272"/>
            <a:ext cx="10515600" cy="1343796"/>
          </a:xfrm>
        </p:spPr>
        <p:txBody>
          <a:bodyPr>
            <a:normAutofit fontScale="92500"/>
          </a:bodyPr>
          <a:lstStyle/>
          <a:p>
            <a:pPr marL="0" indent="0" algn="ctr">
              <a:buNone/>
            </a:pPr>
            <a:endParaRPr lang="de-DE" sz="2400" b="1" i="1" dirty="0" smtClean="0"/>
          </a:p>
          <a:p>
            <a:pPr marL="0" indent="0" algn="ctr">
              <a:buNone/>
            </a:pPr>
            <a:r>
              <a:rPr lang="de-DE" sz="3900" b="1" i="1" dirty="0" smtClean="0"/>
              <a:t>Ich danke euch für Eure Geduld und Aufmerksamkeit!</a:t>
            </a:r>
            <a:endParaRPr lang="de-DE" sz="3900" dirty="0" smtClean="0"/>
          </a:p>
          <a:p>
            <a:pPr marL="0" indent="0">
              <a:buNone/>
            </a:pPr>
            <a:endParaRPr lang="de-DE" sz="2400" dirty="0" smtClean="0"/>
          </a:p>
          <a:p>
            <a:pPr marL="0" indent="0">
              <a:buNone/>
            </a:pPr>
            <a:endParaRPr lang="de-DE" sz="2400" dirty="0" smtClean="0"/>
          </a:p>
          <a:p>
            <a:pPr marL="0" indent="0">
              <a:buNone/>
            </a:pPr>
            <a:endParaRPr lang="de-DE" sz="2400" dirty="0" smtClean="0"/>
          </a:p>
          <a:p>
            <a:pPr marL="0" indent="0">
              <a:buNone/>
            </a:pPr>
            <a:endParaRPr lang="de-DE" sz="2400"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61"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23</a:t>
            </a:fld>
            <a:endParaRPr lang="de-DE"/>
          </a:p>
        </p:txBody>
      </p:sp>
      <p:pic>
        <p:nvPicPr>
          <p:cNvPr id="7" name="Grafi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2970" y="1792969"/>
            <a:ext cx="2252886" cy="2911303"/>
          </a:xfrm>
          <a:prstGeom prst="rect">
            <a:avLst/>
          </a:prstGeom>
        </p:spPr>
      </p:pic>
    </p:spTree>
    <p:extLst>
      <p:ext uri="{BB962C8B-B14F-4D97-AF65-F5344CB8AC3E}">
        <p14:creationId xmlns:p14="http://schemas.microsoft.com/office/powerpoint/2010/main" val="152018793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Gottesdienste mit Kindern</a:t>
            </a:r>
            <a:endParaRPr lang="de-DE" b="1" dirty="0"/>
          </a:p>
        </p:txBody>
      </p:sp>
      <p:sp>
        <p:nvSpPr>
          <p:cNvPr id="3" name="Inhaltsplatzhalter 2"/>
          <p:cNvSpPr>
            <a:spLocks noGrp="1"/>
          </p:cNvSpPr>
          <p:nvPr>
            <p:ph sz="half" idx="1"/>
          </p:nvPr>
        </p:nvSpPr>
        <p:spPr>
          <a:xfrm>
            <a:off x="849701" y="1578272"/>
            <a:ext cx="11081743" cy="1894973"/>
          </a:xfrm>
        </p:spPr>
        <p:txBody>
          <a:bodyPr>
            <a:normAutofit/>
          </a:bodyPr>
          <a:lstStyle/>
          <a:p>
            <a:pPr marL="0" indent="0">
              <a:buNone/>
            </a:pPr>
            <a:r>
              <a:rPr lang="de-DE" b="1" i="1" dirty="0" smtClean="0"/>
              <a:t>Eckdaten der EKD-weiten Studie:</a:t>
            </a:r>
          </a:p>
          <a:p>
            <a:pPr marL="0" indent="0">
              <a:buNone/>
            </a:pPr>
            <a:r>
              <a:rPr lang="de-DE" i="1" dirty="0" smtClean="0"/>
              <a:t>Online-Umfrage</a:t>
            </a:r>
            <a:r>
              <a:rPr lang="de-DE" dirty="0" smtClean="0"/>
              <a:t> unter verantwortlich Mitarbeitenden in gottesdienstlichen Angeboten mit Kindern</a:t>
            </a:r>
          </a:p>
          <a:p>
            <a:pPr marL="0" indent="0">
              <a:buNone/>
            </a:pPr>
            <a:r>
              <a:rPr lang="de-DE" i="1" dirty="0" smtClean="0"/>
              <a:t>Umfragezeitraum</a:t>
            </a:r>
            <a:r>
              <a:rPr lang="de-DE" dirty="0" smtClean="0"/>
              <a:t>: Juni-Oktober 2015</a:t>
            </a:r>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592" y="6048068"/>
            <a:ext cx="521110" cy="673407"/>
          </a:xfrm>
          <a:prstGeom prst="rect">
            <a:avLst/>
          </a:prstGeom>
        </p:spPr>
      </p:pic>
      <p:sp>
        <p:nvSpPr>
          <p:cNvPr id="8" name="Foliennummernplatzhalter 7"/>
          <p:cNvSpPr>
            <a:spLocks noGrp="1"/>
          </p:cNvSpPr>
          <p:nvPr>
            <p:ph type="sldNum" sz="quarter" idx="12"/>
          </p:nvPr>
        </p:nvSpPr>
        <p:spPr/>
        <p:txBody>
          <a:bodyPr/>
          <a:lstStyle/>
          <a:p>
            <a:fld id="{A9A283FA-928A-44EA-A473-40E7B7D466D1}" type="slidenum">
              <a:rPr lang="de-DE" smtClean="0"/>
              <a:t>3</a:t>
            </a:fld>
            <a:endParaRPr lang="de-DE"/>
          </a:p>
        </p:txBody>
      </p:sp>
      <p:sp>
        <p:nvSpPr>
          <p:cNvPr id="11" name="Inhaltsplatzhalter 2"/>
          <p:cNvSpPr>
            <a:spLocks noGrp="1"/>
          </p:cNvSpPr>
          <p:nvPr>
            <p:ph sz="half" idx="1"/>
          </p:nvPr>
        </p:nvSpPr>
        <p:spPr>
          <a:xfrm>
            <a:off x="849701" y="3626306"/>
            <a:ext cx="5617467" cy="2332042"/>
          </a:xfrm>
        </p:spPr>
        <p:txBody>
          <a:bodyPr>
            <a:normAutofit/>
          </a:bodyPr>
          <a:lstStyle/>
          <a:p>
            <a:pPr marL="0" indent="0">
              <a:buNone/>
            </a:pPr>
            <a:r>
              <a:rPr lang="de-DE" i="1" dirty="0" smtClean="0"/>
              <a:t>Beteiligte Gemeinden EKD: </a:t>
            </a:r>
            <a:r>
              <a:rPr lang="de-DE" dirty="0" smtClean="0"/>
              <a:t>1001 (von 4510 kontaktierten Gemeinden; Rücklauf 22,2%)</a:t>
            </a:r>
          </a:p>
          <a:p>
            <a:pPr marL="0" indent="0">
              <a:buNone/>
            </a:pPr>
            <a:r>
              <a:rPr lang="de-DE" dirty="0" smtClean="0"/>
              <a:t>Beteiligte Mitarbeitende EKD: 1198 (Rücklauf: 54,5%)</a:t>
            </a:r>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p:txBody>
      </p:sp>
      <p:sp>
        <p:nvSpPr>
          <p:cNvPr id="12" name="Inhaltsplatzhalter 2"/>
          <p:cNvSpPr>
            <a:spLocks noGrp="1"/>
          </p:cNvSpPr>
          <p:nvPr>
            <p:ph sz="half" idx="1"/>
          </p:nvPr>
        </p:nvSpPr>
        <p:spPr>
          <a:xfrm>
            <a:off x="6467169" y="3626305"/>
            <a:ext cx="5236002" cy="2332043"/>
          </a:xfrm>
        </p:spPr>
        <p:txBody>
          <a:bodyPr>
            <a:normAutofit/>
          </a:bodyPr>
          <a:lstStyle/>
          <a:p>
            <a:pPr marL="0" indent="0">
              <a:buNone/>
            </a:pPr>
            <a:r>
              <a:rPr lang="de-DE" i="1" dirty="0" smtClean="0"/>
              <a:t>Beteiligte Gemeinden EKiR: 50 von 104 (48,1%)</a:t>
            </a:r>
            <a:endParaRPr lang="de-DE" dirty="0" smtClean="0"/>
          </a:p>
          <a:p>
            <a:pPr marL="0" indent="0">
              <a:buNone/>
            </a:pPr>
            <a:r>
              <a:rPr lang="de-DE" dirty="0" smtClean="0"/>
              <a:t>Beteiligte Mitarbeitende EKiR: 73 von 119 (Rücklauf: 61,3%)</a:t>
            </a:r>
          </a:p>
          <a:p>
            <a:pPr marL="0" indent="0">
              <a:buNone/>
            </a:pPr>
            <a:r>
              <a:rPr lang="de-DE" dirty="0"/>
              <a:t>n</a:t>
            </a:r>
            <a:r>
              <a:rPr lang="de-DE" dirty="0" smtClean="0"/>
              <a:t>=69</a:t>
            </a:r>
          </a:p>
          <a:p>
            <a:pPr marL="0" indent="0">
              <a:buNone/>
            </a:pPr>
            <a:endParaRPr lang="de-DE" dirty="0" smtClean="0"/>
          </a:p>
          <a:p>
            <a:pPr marL="0" indent="0">
              <a:buNone/>
            </a:pPr>
            <a:endParaRPr lang="de-DE"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331395927"/>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err="1" smtClean="0"/>
              <a:t>EBiB</a:t>
            </a:r>
            <a:r>
              <a:rPr lang="de-DE" b="1" dirty="0" smtClean="0"/>
              <a:t> – Gottesdienste mit Kindern</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592" y="6048068"/>
            <a:ext cx="521110" cy="673407"/>
          </a:xfrm>
          <a:prstGeom prst="rect">
            <a:avLst/>
          </a:prstGeom>
        </p:spPr>
      </p:pic>
      <p:sp>
        <p:nvSpPr>
          <p:cNvPr id="8" name="Foliennummernplatzhalter 7"/>
          <p:cNvSpPr>
            <a:spLocks noGrp="1"/>
          </p:cNvSpPr>
          <p:nvPr>
            <p:ph type="sldNum" sz="quarter" idx="12"/>
          </p:nvPr>
        </p:nvSpPr>
        <p:spPr/>
        <p:txBody>
          <a:bodyPr/>
          <a:lstStyle/>
          <a:p>
            <a:fld id="{A9A283FA-928A-44EA-A473-40E7B7D466D1}" type="slidenum">
              <a:rPr lang="de-DE" smtClean="0"/>
              <a:t>4</a:t>
            </a:fld>
            <a:endParaRPr lang="de-DE"/>
          </a:p>
        </p:txBody>
      </p:sp>
      <p:sp>
        <p:nvSpPr>
          <p:cNvPr id="11" name="Inhaltsplatzhalter 2"/>
          <p:cNvSpPr>
            <a:spLocks noGrp="1"/>
          </p:cNvSpPr>
          <p:nvPr>
            <p:ph sz="half" idx="1"/>
          </p:nvPr>
        </p:nvSpPr>
        <p:spPr>
          <a:xfrm>
            <a:off x="849701" y="1690688"/>
            <a:ext cx="5617468" cy="4267660"/>
          </a:xfrm>
        </p:spPr>
        <p:txBody>
          <a:bodyPr>
            <a:normAutofit/>
          </a:bodyPr>
          <a:lstStyle/>
          <a:p>
            <a:pPr marL="0" indent="0">
              <a:buNone/>
            </a:pPr>
            <a:r>
              <a:rPr lang="de-DE" sz="2000" dirty="0" smtClean="0"/>
              <a:t>Erste Vorstellung der Zahlen am </a:t>
            </a:r>
            <a:r>
              <a:rPr lang="de-DE" sz="2000" i="1" dirty="0" smtClean="0"/>
              <a:t>15. März 2017 </a:t>
            </a:r>
            <a:r>
              <a:rPr lang="de-DE" sz="2000" dirty="0" smtClean="0"/>
              <a:t>an einem Fachtag in Hannover unter der Überschrift  „Gottesdienste mit Kindern: vielfältig – elementar – engagiert“.</a:t>
            </a:r>
          </a:p>
          <a:p>
            <a:pPr marL="0" indent="0">
              <a:buNone/>
            </a:pPr>
            <a:r>
              <a:rPr lang="de-DE" sz="2000" dirty="0" smtClean="0"/>
              <a:t>Seitdem warten wir auf die offizielle Veröffentlichung der Ergebnisse.</a:t>
            </a:r>
            <a:endParaRPr lang="de-DE" sz="2400" dirty="0" smtClean="0"/>
          </a:p>
          <a:p>
            <a:pPr marL="0" indent="0">
              <a:buNone/>
            </a:pPr>
            <a:endParaRPr lang="de-DE" dirty="0"/>
          </a:p>
          <a:p>
            <a:pPr marL="0" indent="0">
              <a:buNone/>
            </a:pPr>
            <a:endParaRPr lang="de-DE" dirty="0" smtClean="0"/>
          </a:p>
          <a:p>
            <a:pPr marL="0" indent="0">
              <a:buNone/>
            </a:pPr>
            <a:endParaRPr lang="de-DE" dirty="0"/>
          </a:p>
        </p:txBody>
      </p:sp>
      <p:sp>
        <p:nvSpPr>
          <p:cNvPr id="12" name="Inhaltsplatzhalter 2"/>
          <p:cNvSpPr>
            <a:spLocks noGrp="1"/>
          </p:cNvSpPr>
          <p:nvPr>
            <p:ph sz="half" idx="1"/>
          </p:nvPr>
        </p:nvSpPr>
        <p:spPr>
          <a:xfrm>
            <a:off x="6467169" y="1690689"/>
            <a:ext cx="5236002" cy="4267660"/>
          </a:xfrm>
        </p:spPr>
        <p:txBody>
          <a:bodyPr>
            <a:normAutofit lnSpcReduction="10000"/>
          </a:bodyPr>
          <a:lstStyle/>
          <a:p>
            <a:pPr marL="0" indent="0">
              <a:buNone/>
            </a:pPr>
            <a:r>
              <a:rPr lang="de-DE" sz="2000" dirty="0" smtClean="0"/>
              <a:t>Zusendung der rheinischen Ergebnisse als </a:t>
            </a:r>
            <a:r>
              <a:rPr lang="de-DE" sz="2000" dirty="0" err="1" smtClean="0"/>
              <a:t>Exceldatei</a:t>
            </a:r>
            <a:r>
              <a:rPr lang="de-DE" sz="2000" dirty="0" smtClean="0"/>
              <a:t> durch das Comenius-Institut am 18. Januar 2017.</a:t>
            </a:r>
          </a:p>
          <a:p>
            <a:pPr marL="0" indent="0">
              <a:lnSpc>
                <a:spcPct val="100000"/>
              </a:lnSpc>
              <a:buNone/>
            </a:pPr>
            <a:r>
              <a:rPr lang="de-DE" sz="2000" dirty="0" smtClean="0"/>
              <a:t>Verarbeitung der Daten in Tabellen und Grafiken in drei </a:t>
            </a:r>
            <a:r>
              <a:rPr lang="de-DE" sz="2000" dirty="0" err="1" smtClean="0"/>
              <a:t>pdfs</a:t>
            </a:r>
            <a:r>
              <a:rPr lang="de-DE" sz="2000" dirty="0" smtClean="0"/>
              <a:t> durch </a:t>
            </a:r>
            <a:r>
              <a:rPr lang="de-DE" sz="2000" dirty="0"/>
              <a:t>Collin </a:t>
            </a:r>
            <a:r>
              <a:rPr lang="de-DE" sz="2000" dirty="0" err="1" smtClean="0"/>
              <a:t>Leidgebel</a:t>
            </a:r>
            <a:r>
              <a:rPr lang="de-DE" sz="2000" dirty="0" smtClean="0"/>
              <a:t> im Juli 2017:</a:t>
            </a:r>
            <a:endParaRPr lang="de-DE" sz="1800" dirty="0" smtClean="0"/>
          </a:p>
          <a:p>
            <a:pPr>
              <a:lnSpc>
                <a:spcPct val="100000"/>
              </a:lnSpc>
            </a:pPr>
            <a:r>
              <a:rPr lang="de-DE" sz="2000" dirty="0" smtClean="0"/>
              <a:t>Tabellenband Rheinland</a:t>
            </a:r>
          </a:p>
          <a:p>
            <a:r>
              <a:rPr lang="de-DE" sz="2000" dirty="0" err="1" smtClean="0"/>
              <a:t>Grafikenband</a:t>
            </a:r>
            <a:r>
              <a:rPr lang="de-DE" sz="2000" dirty="0" smtClean="0"/>
              <a:t> Rheinland</a:t>
            </a:r>
          </a:p>
          <a:p>
            <a:r>
              <a:rPr lang="de-DE" sz="2000" dirty="0" err="1" smtClean="0"/>
              <a:t>Grafikenband</a:t>
            </a:r>
            <a:r>
              <a:rPr lang="de-DE" sz="2000" dirty="0" smtClean="0"/>
              <a:t> Vergleich </a:t>
            </a:r>
            <a:r>
              <a:rPr lang="de-DE" sz="1600" dirty="0" smtClean="0"/>
              <a:t>(Rheinland</a:t>
            </a:r>
            <a:r>
              <a:rPr lang="de-DE" sz="1600" dirty="0"/>
              <a:t>, Pfalz, </a:t>
            </a:r>
            <a:r>
              <a:rPr lang="de-DE" sz="1600" dirty="0" smtClean="0"/>
              <a:t>Westfalen, Lippe</a:t>
            </a:r>
            <a:r>
              <a:rPr lang="de-DE" sz="1600" dirty="0"/>
              <a:t>, </a:t>
            </a:r>
            <a:r>
              <a:rPr lang="de-DE" sz="1600" dirty="0" smtClean="0"/>
              <a:t>Hessen‐Nassau, Nordkirche) </a:t>
            </a:r>
          </a:p>
          <a:p>
            <a:pPr marL="0" indent="0">
              <a:buNone/>
            </a:pPr>
            <a:r>
              <a:rPr lang="de-DE" sz="2000" dirty="0" smtClean="0"/>
              <a:t>Einsetzung einer Arbeitsgruppe „</a:t>
            </a:r>
            <a:r>
              <a:rPr lang="de-DE" sz="2000" dirty="0" err="1" smtClean="0"/>
              <a:t>EBiB</a:t>
            </a:r>
            <a:r>
              <a:rPr lang="de-DE" sz="2000" dirty="0" smtClean="0"/>
              <a:t>-Rheinland“ durch den Vorstand des Rheinischen Verbandes im Sommer 2017, deren Ergebnisse heute präsentiert werden.</a:t>
            </a:r>
          </a:p>
          <a:p>
            <a:pPr marL="0" indent="0">
              <a:buNone/>
            </a:pPr>
            <a:endParaRPr lang="de-DE" sz="2400" dirty="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853316723"/>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Der Aufbau des </a:t>
            </a:r>
            <a:r>
              <a:rPr lang="de-DE" b="1" dirty="0" err="1" smtClean="0"/>
              <a:t>EBiB</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592" y="6048068"/>
            <a:ext cx="521110" cy="673407"/>
          </a:xfrm>
          <a:prstGeom prst="rect">
            <a:avLst/>
          </a:prstGeom>
        </p:spPr>
      </p:pic>
      <p:sp>
        <p:nvSpPr>
          <p:cNvPr id="8" name="Foliennummernplatzhalter 7"/>
          <p:cNvSpPr>
            <a:spLocks noGrp="1"/>
          </p:cNvSpPr>
          <p:nvPr>
            <p:ph type="sldNum" sz="quarter" idx="12"/>
          </p:nvPr>
        </p:nvSpPr>
        <p:spPr/>
        <p:txBody>
          <a:bodyPr/>
          <a:lstStyle/>
          <a:p>
            <a:fld id="{A9A283FA-928A-44EA-A473-40E7B7D466D1}" type="slidenum">
              <a:rPr lang="de-DE" smtClean="0"/>
              <a:t>5</a:t>
            </a:fld>
            <a:endParaRPr lang="de-DE"/>
          </a:p>
        </p:txBody>
      </p:sp>
      <p:sp>
        <p:nvSpPr>
          <p:cNvPr id="4" name="Inhaltsplatzhalter 3"/>
          <p:cNvSpPr>
            <a:spLocks noGrp="1"/>
          </p:cNvSpPr>
          <p:nvPr>
            <p:ph sz="half" idx="1"/>
          </p:nvPr>
        </p:nvSpPr>
        <p:spPr/>
        <p:txBody>
          <a:bodyPr>
            <a:normAutofit/>
          </a:bodyPr>
          <a:lstStyle/>
          <a:p>
            <a:pPr marL="514350" indent="-514350">
              <a:buAutoNum type="arabicPeriod"/>
            </a:pPr>
            <a:r>
              <a:rPr lang="de-DE" sz="2000" dirty="0" smtClean="0">
                <a:solidFill>
                  <a:srgbClr val="FF0000"/>
                </a:solidFill>
              </a:rPr>
              <a:t>Angebotsstruktur</a:t>
            </a:r>
          </a:p>
          <a:p>
            <a:pPr marL="514350" indent="-514350">
              <a:buAutoNum type="arabicPeriod"/>
            </a:pPr>
            <a:r>
              <a:rPr lang="de-DE" sz="2000" dirty="0" smtClean="0">
                <a:solidFill>
                  <a:srgbClr val="FF0000"/>
                </a:solidFill>
              </a:rPr>
              <a:t>Häufigkeit der Angebote</a:t>
            </a:r>
          </a:p>
          <a:p>
            <a:pPr marL="514350" indent="-514350">
              <a:buAutoNum type="arabicPeriod"/>
            </a:pPr>
            <a:r>
              <a:rPr lang="de-DE" sz="2000" dirty="0" smtClean="0"/>
              <a:t>Dauer der Angebote</a:t>
            </a:r>
          </a:p>
          <a:p>
            <a:pPr marL="514350" indent="-514350">
              <a:buAutoNum type="arabicPeriod"/>
            </a:pPr>
            <a:r>
              <a:rPr lang="de-DE" sz="2000" dirty="0" smtClean="0">
                <a:solidFill>
                  <a:srgbClr val="FF0000"/>
                </a:solidFill>
              </a:rPr>
              <a:t>Veranstaltungstag</a:t>
            </a:r>
          </a:p>
          <a:p>
            <a:pPr marL="514350" indent="-514350">
              <a:buAutoNum type="arabicPeriod"/>
            </a:pPr>
            <a:r>
              <a:rPr lang="de-DE" sz="2000" dirty="0" smtClean="0">
                <a:solidFill>
                  <a:srgbClr val="FF0000"/>
                </a:solidFill>
              </a:rPr>
              <a:t>Veranstaltungsort</a:t>
            </a:r>
          </a:p>
          <a:p>
            <a:pPr marL="514350" indent="-514350">
              <a:buAutoNum type="arabicPeriod"/>
            </a:pPr>
            <a:r>
              <a:rPr lang="de-DE" sz="2000" dirty="0" smtClean="0">
                <a:solidFill>
                  <a:srgbClr val="FF0000"/>
                </a:solidFill>
              </a:rPr>
              <a:t>Inhalte</a:t>
            </a:r>
          </a:p>
          <a:p>
            <a:pPr marL="514350" indent="-514350">
              <a:buAutoNum type="arabicPeriod"/>
            </a:pPr>
            <a:r>
              <a:rPr lang="de-DE" sz="2000" dirty="0" smtClean="0">
                <a:solidFill>
                  <a:srgbClr val="FF0000"/>
                </a:solidFill>
              </a:rPr>
              <a:t>Musikalische Gestaltung</a:t>
            </a:r>
          </a:p>
          <a:p>
            <a:pPr marL="514350" indent="-514350">
              <a:buAutoNum type="arabicPeriod"/>
            </a:pPr>
            <a:r>
              <a:rPr lang="de-DE" sz="2000" dirty="0" smtClean="0">
                <a:solidFill>
                  <a:srgbClr val="FF0000"/>
                </a:solidFill>
              </a:rPr>
              <a:t>Taufe</a:t>
            </a:r>
          </a:p>
          <a:p>
            <a:pPr marL="514350" indent="-514350">
              <a:buAutoNum type="arabicPeriod"/>
            </a:pPr>
            <a:r>
              <a:rPr lang="de-DE" sz="2000" dirty="0" smtClean="0">
                <a:solidFill>
                  <a:srgbClr val="FF0000"/>
                </a:solidFill>
              </a:rPr>
              <a:t>Tauferinnerung</a:t>
            </a:r>
          </a:p>
          <a:p>
            <a:pPr marL="514350" indent="-514350">
              <a:buAutoNum type="arabicPeriod"/>
            </a:pPr>
            <a:r>
              <a:rPr lang="de-DE" sz="2000" dirty="0" smtClean="0">
                <a:solidFill>
                  <a:srgbClr val="FF0000"/>
                </a:solidFill>
              </a:rPr>
              <a:t>Abendmahl</a:t>
            </a:r>
            <a:endParaRPr lang="de-DE" sz="2000" dirty="0">
              <a:solidFill>
                <a:srgbClr val="FF0000"/>
              </a:solidFill>
            </a:endParaRPr>
          </a:p>
          <a:p>
            <a:pPr marL="0" indent="0">
              <a:buNone/>
            </a:pPr>
            <a:endParaRPr lang="de-DE" dirty="0" smtClean="0"/>
          </a:p>
          <a:p>
            <a:pPr marL="514350" indent="-514350">
              <a:buAutoNum type="arabicPeriod"/>
            </a:pPr>
            <a:endParaRPr lang="de-DE" dirty="0"/>
          </a:p>
        </p:txBody>
      </p:sp>
      <p:sp>
        <p:nvSpPr>
          <p:cNvPr id="9" name="Inhaltsplatzhalter 8"/>
          <p:cNvSpPr>
            <a:spLocks noGrp="1"/>
          </p:cNvSpPr>
          <p:nvPr>
            <p:ph sz="half" idx="1"/>
          </p:nvPr>
        </p:nvSpPr>
        <p:spPr>
          <a:xfrm>
            <a:off x="6019800" y="1825625"/>
            <a:ext cx="5181600" cy="4351338"/>
          </a:xfrm>
        </p:spPr>
        <p:txBody>
          <a:bodyPr>
            <a:normAutofit/>
          </a:bodyPr>
          <a:lstStyle/>
          <a:p>
            <a:pPr marL="514350" indent="-514350">
              <a:buFont typeface="+mj-lt"/>
              <a:buAutoNum type="arabicPeriod" startAt="11"/>
            </a:pPr>
            <a:r>
              <a:rPr lang="de-DE" sz="2000" dirty="0" smtClean="0"/>
              <a:t>Ziele des Angebots</a:t>
            </a:r>
          </a:p>
          <a:p>
            <a:pPr marL="514350" indent="-514350">
              <a:buFont typeface="+mj-lt"/>
              <a:buAutoNum type="arabicPeriod" startAt="11"/>
            </a:pPr>
            <a:r>
              <a:rPr lang="de-DE" sz="2000" dirty="0" smtClean="0">
                <a:solidFill>
                  <a:srgbClr val="FF0000"/>
                </a:solidFill>
              </a:rPr>
              <a:t>Anzahl teilnehmender Kinder</a:t>
            </a:r>
          </a:p>
          <a:p>
            <a:pPr marL="514350" indent="-514350">
              <a:buFont typeface="+mj-lt"/>
              <a:buAutoNum type="arabicPeriod" startAt="11"/>
            </a:pPr>
            <a:r>
              <a:rPr lang="de-DE" sz="2000" dirty="0" smtClean="0"/>
              <a:t>Gesamtzahl im letzten Jahr</a:t>
            </a:r>
          </a:p>
          <a:p>
            <a:pPr marL="514350" indent="-514350">
              <a:buFont typeface="+mj-lt"/>
              <a:buAutoNum type="arabicPeriod" startAt="11"/>
            </a:pPr>
            <a:r>
              <a:rPr lang="de-DE" sz="2000" dirty="0" smtClean="0">
                <a:solidFill>
                  <a:srgbClr val="FF0000"/>
                </a:solidFill>
              </a:rPr>
              <a:t>Teilnahmedauer der Kinder</a:t>
            </a:r>
          </a:p>
          <a:p>
            <a:pPr marL="514350" indent="-514350">
              <a:buFont typeface="+mj-lt"/>
              <a:buAutoNum type="arabicPeriod" startAt="11"/>
            </a:pPr>
            <a:r>
              <a:rPr lang="de-DE" sz="2000" dirty="0" smtClean="0">
                <a:solidFill>
                  <a:srgbClr val="FF0000"/>
                </a:solidFill>
              </a:rPr>
              <a:t>Teilnehmende nach Alter</a:t>
            </a:r>
          </a:p>
          <a:p>
            <a:pPr marL="514350" indent="-514350">
              <a:buFont typeface="+mj-lt"/>
              <a:buAutoNum type="arabicPeriod" startAt="11"/>
            </a:pPr>
            <a:r>
              <a:rPr lang="de-DE" sz="2000" dirty="0" smtClean="0">
                <a:solidFill>
                  <a:srgbClr val="FF0000"/>
                </a:solidFill>
              </a:rPr>
              <a:t>Merkmale der Kinder</a:t>
            </a:r>
          </a:p>
          <a:p>
            <a:pPr marL="514350" indent="-514350">
              <a:buFont typeface="+mj-lt"/>
              <a:buAutoNum type="arabicPeriod" startAt="17"/>
            </a:pPr>
            <a:r>
              <a:rPr lang="de-DE" sz="2000" dirty="0" smtClean="0">
                <a:solidFill>
                  <a:srgbClr val="FF0000"/>
                </a:solidFill>
              </a:rPr>
              <a:t>Erwachsene Begleitpersonen</a:t>
            </a:r>
          </a:p>
          <a:p>
            <a:pPr marL="514350" indent="-514350">
              <a:buAutoNum type="arabicPeriod" startAt="17"/>
            </a:pPr>
            <a:r>
              <a:rPr lang="de-DE" sz="2000" dirty="0" smtClean="0">
                <a:solidFill>
                  <a:srgbClr val="FF0000"/>
                </a:solidFill>
              </a:rPr>
              <a:t>Erwachsenenteilnahme</a:t>
            </a:r>
          </a:p>
          <a:p>
            <a:pPr marL="514350" indent="-514350">
              <a:buFont typeface="+mj-lt"/>
              <a:buAutoNum type="arabicPeriod" startAt="19"/>
            </a:pPr>
            <a:r>
              <a:rPr lang="de-DE" sz="2000" dirty="0" smtClean="0"/>
              <a:t>Weg zur Mitarbeit</a:t>
            </a:r>
          </a:p>
          <a:p>
            <a:pPr marL="514350" indent="-514350">
              <a:buAutoNum type="arabicPeriod" startAt="19"/>
            </a:pPr>
            <a:r>
              <a:rPr lang="de-DE" sz="2000" dirty="0" smtClean="0">
                <a:solidFill>
                  <a:srgbClr val="FF0000"/>
                </a:solidFill>
              </a:rPr>
              <a:t>Dauer der Mitarbeit</a:t>
            </a:r>
          </a:p>
          <a:p>
            <a:pPr marL="514350" indent="-514350">
              <a:buAutoNum type="arabicPeriod" startAt="17"/>
            </a:pPr>
            <a:endParaRPr lang="de-DE" sz="2000" dirty="0" smtClean="0"/>
          </a:p>
          <a:p>
            <a:pPr marL="0" indent="0">
              <a:buNone/>
            </a:pPr>
            <a:endParaRPr lang="de-DE" dirty="0" smtClean="0"/>
          </a:p>
          <a:p>
            <a:pPr marL="514350" indent="-514350">
              <a:buFont typeface="+mj-lt"/>
              <a:buAutoNum type="arabicPeriod" startAt="9"/>
            </a:pPr>
            <a:endParaRPr lang="de-DE" dirty="0" smtClean="0"/>
          </a:p>
        </p:txBody>
      </p:sp>
    </p:spTree>
    <p:extLst>
      <p:ext uri="{BB962C8B-B14F-4D97-AF65-F5344CB8AC3E}">
        <p14:creationId xmlns:p14="http://schemas.microsoft.com/office/powerpoint/2010/main" val="708645440"/>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Der Aufbau des </a:t>
            </a:r>
            <a:r>
              <a:rPr lang="de-DE" b="1" dirty="0" err="1" smtClean="0"/>
              <a:t>EBiB</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592" y="6048068"/>
            <a:ext cx="521110" cy="673407"/>
          </a:xfrm>
          <a:prstGeom prst="rect">
            <a:avLst/>
          </a:prstGeom>
        </p:spPr>
      </p:pic>
      <p:sp>
        <p:nvSpPr>
          <p:cNvPr id="8" name="Foliennummernplatzhalter 7"/>
          <p:cNvSpPr>
            <a:spLocks noGrp="1"/>
          </p:cNvSpPr>
          <p:nvPr>
            <p:ph type="sldNum" sz="quarter" idx="12"/>
          </p:nvPr>
        </p:nvSpPr>
        <p:spPr/>
        <p:txBody>
          <a:bodyPr/>
          <a:lstStyle/>
          <a:p>
            <a:fld id="{A9A283FA-928A-44EA-A473-40E7B7D466D1}" type="slidenum">
              <a:rPr lang="de-DE" smtClean="0"/>
              <a:t>6</a:t>
            </a:fld>
            <a:endParaRPr lang="de-DE" dirty="0"/>
          </a:p>
        </p:txBody>
      </p:sp>
      <p:sp>
        <p:nvSpPr>
          <p:cNvPr id="4" name="Inhaltsplatzhalter 3"/>
          <p:cNvSpPr>
            <a:spLocks noGrp="1"/>
          </p:cNvSpPr>
          <p:nvPr>
            <p:ph sz="half" idx="1"/>
          </p:nvPr>
        </p:nvSpPr>
        <p:spPr/>
        <p:txBody>
          <a:bodyPr>
            <a:normAutofit/>
          </a:bodyPr>
          <a:lstStyle/>
          <a:p>
            <a:pPr marL="514350" indent="-514350">
              <a:buFont typeface="+mj-lt"/>
              <a:buAutoNum type="arabicPeriod" startAt="21"/>
            </a:pPr>
            <a:r>
              <a:rPr lang="de-DE" sz="2000" dirty="0" smtClean="0">
                <a:solidFill>
                  <a:srgbClr val="FF0000"/>
                </a:solidFill>
              </a:rPr>
              <a:t>Berufliche Situation der Mitarbeitenden</a:t>
            </a:r>
          </a:p>
          <a:p>
            <a:pPr marL="514350" indent="-514350">
              <a:buAutoNum type="arabicPeriod" startAt="21"/>
            </a:pPr>
            <a:r>
              <a:rPr lang="de-DE" sz="2000" dirty="0" smtClean="0">
                <a:solidFill>
                  <a:srgbClr val="FF0000"/>
                </a:solidFill>
              </a:rPr>
              <a:t>Was schätzen sie an der Arbeit?</a:t>
            </a:r>
          </a:p>
          <a:p>
            <a:pPr marL="514350" indent="-514350">
              <a:buAutoNum type="arabicPeriod" startAt="21"/>
            </a:pPr>
            <a:r>
              <a:rPr lang="de-DE" sz="2000" dirty="0" smtClean="0">
                <a:solidFill>
                  <a:srgbClr val="FF0000"/>
                </a:solidFill>
              </a:rPr>
              <a:t>Vor- und Nachbereitungszeit</a:t>
            </a:r>
          </a:p>
          <a:p>
            <a:pPr marL="514350" indent="-514350">
              <a:buAutoNum type="arabicPeriod" startAt="21"/>
            </a:pPr>
            <a:r>
              <a:rPr lang="de-DE" sz="2000" dirty="0" smtClean="0">
                <a:solidFill>
                  <a:srgbClr val="FF0000"/>
                </a:solidFill>
              </a:rPr>
              <a:t>Allein oder im Team?</a:t>
            </a:r>
          </a:p>
          <a:p>
            <a:pPr marL="514350" indent="-514350">
              <a:buFont typeface="+mj-lt"/>
              <a:buAutoNum type="arabicPeriod" startAt="26"/>
            </a:pPr>
            <a:r>
              <a:rPr lang="de-DE" sz="2000" dirty="0" smtClean="0">
                <a:solidFill>
                  <a:srgbClr val="FF0000"/>
                </a:solidFill>
              </a:rPr>
              <a:t>Teamgröße und Gender</a:t>
            </a:r>
          </a:p>
          <a:p>
            <a:pPr marL="514350" indent="-514350">
              <a:buFont typeface="+mj-lt"/>
              <a:buAutoNum type="arabicPeriod" startAt="26"/>
            </a:pPr>
            <a:r>
              <a:rPr lang="de-DE" sz="2000" dirty="0" smtClean="0">
                <a:solidFill>
                  <a:srgbClr val="FF0000"/>
                </a:solidFill>
              </a:rPr>
              <a:t>Alter im Team</a:t>
            </a:r>
          </a:p>
          <a:p>
            <a:pPr marL="514350" indent="-514350">
              <a:buFont typeface="+mj-lt"/>
              <a:buAutoNum type="arabicPeriod" startAt="26"/>
            </a:pPr>
            <a:r>
              <a:rPr lang="de-DE" sz="2000" dirty="0" smtClean="0">
                <a:solidFill>
                  <a:srgbClr val="FF0000"/>
                </a:solidFill>
              </a:rPr>
              <a:t>Vorbereitung im Team</a:t>
            </a:r>
          </a:p>
          <a:p>
            <a:pPr marL="514350" indent="-514350">
              <a:buFont typeface="+mj-lt"/>
              <a:buAutoNum type="arabicPeriod" startAt="28"/>
            </a:pPr>
            <a:r>
              <a:rPr lang="de-DE" sz="2000" dirty="0" smtClean="0">
                <a:solidFill>
                  <a:srgbClr val="FF0000"/>
                </a:solidFill>
              </a:rPr>
              <a:t>Vorbereitung und Hauptamtliche</a:t>
            </a:r>
          </a:p>
          <a:p>
            <a:pPr marL="514350" indent="-514350">
              <a:buFont typeface="+mj-lt"/>
              <a:buAutoNum type="arabicPeriod" startAt="28"/>
            </a:pPr>
            <a:r>
              <a:rPr lang="de-DE" sz="2000" dirty="0" smtClean="0">
                <a:solidFill>
                  <a:srgbClr val="FF0000"/>
                </a:solidFill>
              </a:rPr>
              <a:t>Angebot und Hauptamtliche</a:t>
            </a:r>
          </a:p>
          <a:p>
            <a:pPr marL="514350" indent="-514350">
              <a:buFont typeface="+mj-lt"/>
              <a:buAutoNum type="arabicPeriod" startAt="28"/>
            </a:pPr>
            <a:r>
              <a:rPr lang="de-DE" sz="2000" dirty="0" smtClean="0">
                <a:solidFill>
                  <a:srgbClr val="FF0000"/>
                </a:solidFill>
              </a:rPr>
              <a:t>Finanzielle Ausstattung</a:t>
            </a:r>
          </a:p>
          <a:p>
            <a:pPr marL="514350" indent="-514350">
              <a:buFont typeface="+mj-lt"/>
              <a:buAutoNum type="arabicPeriod" startAt="28"/>
            </a:pPr>
            <a:endParaRPr lang="de-DE" sz="2000" dirty="0" smtClean="0"/>
          </a:p>
          <a:p>
            <a:pPr marL="514350" indent="-514350">
              <a:buFont typeface="Arial" panose="020B0604020202020204" pitchFamily="34" charset="0"/>
              <a:buAutoNum type="arabicPeriod" startAt="19"/>
            </a:pPr>
            <a:endParaRPr lang="de-DE" sz="2400" dirty="0" smtClean="0"/>
          </a:p>
          <a:p>
            <a:pPr marL="0" indent="0">
              <a:buNone/>
            </a:pPr>
            <a:endParaRPr lang="de-DE" sz="2400" dirty="0" smtClean="0"/>
          </a:p>
          <a:p>
            <a:pPr marL="0" indent="0">
              <a:buNone/>
            </a:pPr>
            <a:endParaRPr lang="de-DE" dirty="0" smtClean="0"/>
          </a:p>
          <a:p>
            <a:pPr marL="514350" indent="-514350">
              <a:buAutoNum type="arabicPeriod"/>
            </a:pPr>
            <a:endParaRPr lang="de-DE" dirty="0"/>
          </a:p>
        </p:txBody>
      </p:sp>
      <p:sp>
        <p:nvSpPr>
          <p:cNvPr id="9" name="Inhaltsplatzhalter 8"/>
          <p:cNvSpPr>
            <a:spLocks noGrp="1"/>
          </p:cNvSpPr>
          <p:nvPr>
            <p:ph sz="half" idx="1"/>
          </p:nvPr>
        </p:nvSpPr>
        <p:spPr>
          <a:xfrm>
            <a:off x="6019800" y="1825625"/>
            <a:ext cx="5181600" cy="4351338"/>
          </a:xfrm>
        </p:spPr>
        <p:txBody>
          <a:bodyPr>
            <a:normAutofit/>
          </a:bodyPr>
          <a:lstStyle/>
          <a:p>
            <a:pPr marL="514350" indent="-514350">
              <a:buFont typeface="+mj-lt"/>
              <a:buAutoNum type="arabicPeriod" startAt="31"/>
            </a:pPr>
            <a:r>
              <a:rPr lang="de-DE" sz="2000" dirty="0" smtClean="0">
                <a:solidFill>
                  <a:srgbClr val="FF0000"/>
                </a:solidFill>
              </a:rPr>
              <a:t>Rahmenbedingungen I</a:t>
            </a:r>
          </a:p>
          <a:p>
            <a:pPr marL="514350" indent="-514350">
              <a:buFont typeface="+mj-lt"/>
              <a:buAutoNum type="arabicPeriod" startAt="31"/>
            </a:pPr>
            <a:r>
              <a:rPr lang="de-DE" sz="2000" dirty="0" smtClean="0">
                <a:solidFill>
                  <a:srgbClr val="FF0000"/>
                </a:solidFill>
              </a:rPr>
              <a:t>Rahmenbedingungen II</a:t>
            </a:r>
          </a:p>
          <a:p>
            <a:pPr marL="514350" indent="-514350">
              <a:buFont typeface="+mj-lt"/>
              <a:buAutoNum type="arabicPeriod" startAt="31"/>
            </a:pPr>
            <a:r>
              <a:rPr lang="de-DE" sz="2000" dirty="0" smtClean="0">
                <a:solidFill>
                  <a:srgbClr val="FF0000"/>
                </a:solidFill>
              </a:rPr>
              <a:t>Genutzte Materialien</a:t>
            </a:r>
          </a:p>
          <a:p>
            <a:pPr marL="514350" indent="-514350">
              <a:buFont typeface="+mj-lt"/>
              <a:buAutoNum type="arabicPeriod" startAt="31"/>
            </a:pPr>
            <a:r>
              <a:rPr lang="de-DE" sz="2000" dirty="0" smtClean="0"/>
              <a:t>Weiter gottesdienstliche Angebote mit Kindern</a:t>
            </a:r>
          </a:p>
          <a:p>
            <a:pPr marL="514350" indent="-514350">
              <a:buFont typeface="+mj-lt"/>
              <a:buAutoNum type="arabicPeriod" startAt="31"/>
            </a:pPr>
            <a:r>
              <a:rPr lang="de-DE" sz="2000" dirty="0" smtClean="0"/>
              <a:t>Vernetzung</a:t>
            </a:r>
          </a:p>
          <a:p>
            <a:pPr marL="514350" indent="-514350">
              <a:buFont typeface="+mj-lt"/>
              <a:buAutoNum type="arabicPeriod" startAt="31"/>
            </a:pPr>
            <a:r>
              <a:rPr lang="de-DE" sz="2000" dirty="0" smtClean="0">
                <a:solidFill>
                  <a:srgbClr val="FF0000"/>
                </a:solidFill>
              </a:rPr>
              <a:t>Geschlecht der Befragten</a:t>
            </a:r>
          </a:p>
          <a:p>
            <a:pPr marL="514350" indent="-514350">
              <a:buFont typeface="+mj-lt"/>
              <a:buAutoNum type="arabicPeriod" startAt="31"/>
            </a:pPr>
            <a:r>
              <a:rPr lang="de-DE" sz="2000" dirty="0" smtClean="0">
                <a:solidFill>
                  <a:srgbClr val="FF0000"/>
                </a:solidFill>
              </a:rPr>
              <a:t>Alter der Befragten</a:t>
            </a:r>
          </a:p>
          <a:p>
            <a:pPr marL="514350" indent="-514350">
              <a:buFont typeface="+mj-lt"/>
              <a:buAutoNum type="arabicPeriod" startAt="31"/>
            </a:pPr>
            <a:r>
              <a:rPr lang="de-DE" sz="2000" dirty="0" smtClean="0">
                <a:solidFill>
                  <a:srgbClr val="FF0000"/>
                </a:solidFill>
              </a:rPr>
              <a:t>Bildungsabschluss der Befragten</a:t>
            </a:r>
          </a:p>
          <a:p>
            <a:pPr marL="514350" indent="-514350">
              <a:buFont typeface="+mj-lt"/>
              <a:buAutoNum type="arabicPeriod" startAt="31"/>
            </a:pPr>
            <a:r>
              <a:rPr lang="de-DE" sz="2000" dirty="0" smtClean="0">
                <a:solidFill>
                  <a:srgbClr val="FF0000"/>
                </a:solidFill>
              </a:rPr>
              <a:t>Konfession der Befragten</a:t>
            </a:r>
            <a:endParaRPr lang="de-DE" sz="2000" dirty="0" smtClean="0">
              <a:solidFill>
                <a:srgbClr val="FF0000"/>
              </a:solidFill>
            </a:endParaRPr>
          </a:p>
          <a:p>
            <a:pPr marL="514350" indent="-514350">
              <a:buFont typeface="+mj-lt"/>
              <a:buAutoNum type="arabicPeriod" startAt="31"/>
            </a:pPr>
            <a:endParaRPr lang="de-DE" sz="2000" dirty="0"/>
          </a:p>
          <a:p>
            <a:pPr marL="514350" indent="-514350">
              <a:buFont typeface="+mj-lt"/>
              <a:buAutoNum type="arabicPeriod" startAt="31"/>
            </a:pPr>
            <a:endParaRPr lang="de-DE" sz="2000" dirty="0" smtClean="0"/>
          </a:p>
          <a:p>
            <a:pPr marL="514350" indent="-514350">
              <a:buFont typeface="+mj-lt"/>
              <a:buAutoNum type="arabicPeriod" startAt="31"/>
            </a:pPr>
            <a:endParaRPr lang="de-DE" sz="2000" dirty="0" smtClean="0"/>
          </a:p>
          <a:p>
            <a:pPr marL="514350" indent="-514350">
              <a:buFont typeface="+mj-lt"/>
              <a:buAutoNum type="arabicPeriod" startAt="31"/>
            </a:pPr>
            <a:endParaRPr lang="de-DE" sz="2400" dirty="0" smtClean="0"/>
          </a:p>
          <a:p>
            <a:pPr marL="0" indent="0">
              <a:buNone/>
            </a:pPr>
            <a:endParaRPr lang="de-DE" dirty="0" smtClean="0"/>
          </a:p>
          <a:p>
            <a:pPr marL="514350" indent="-514350">
              <a:buFont typeface="+mj-lt"/>
              <a:buAutoNum type="arabicPeriod" startAt="9"/>
            </a:pPr>
            <a:endParaRPr lang="de-DE" dirty="0" smtClean="0"/>
          </a:p>
        </p:txBody>
      </p:sp>
    </p:spTree>
    <p:extLst>
      <p:ext uri="{BB962C8B-B14F-4D97-AF65-F5344CB8AC3E}">
        <p14:creationId xmlns:p14="http://schemas.microsoft.com/office/powerpoint/2010/main" val="3545429231"/>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Angebotsstruktur</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7</a:t>
            </a:fld>
            <a:endParaRPr lang="de-DE" dirty="0"/>
          </a:p>
        </p:txBody>
      </p:sp>
      <p:sp>
        <p:nvSpPr>
          <p:cNvPr id="8" name="Inhaltsplatzhalter 7"/>
          <p:cNvSpPr>
            <a:spLocks noGrp="1"/>
          </p:cNvSpPr>
          <p:nvPr>
            <p:ph sz="half" idx="1"/>
          </p:nvPr>
        </p:nvSpPr>
        <p:spPr/>
        <p:txBody>
          <a:bodyPr>
            <a:normAutofit lnSpcReduction="10000"/>
          </a:bodyPr>
          <a:lstStyle/>
          <a:p>
            <a:pPr marL="0" indent="0">
              <a:buNone/>
            </a:pPr>
            <a:r>
              <a:rPr lang="de-DE" sz="2000" b="1" i="1" dirty="0" smtClean="0"/>
              <a:t>1.1 Welche Angebote verantworten sie in der Gemeinde?</a:t>
            </a:r>
          </a:p>
          <a:p>
            <a:pPr marL="0" indent="0">
              <a:buNone/>
            </a:pPr>
            <a:r>
              <a:rPr lang="de-DE" sz="2000" dirty="0" smtClean="0"/>
              <a:t>Kindergottesdienst 	82,6%	54,0%</a:t>
            </a:r>
          </a:p>
          <a:p>
            <a:pPr marL="0" indent="0">
              <a:buNone/>
            </a:pPr>
            <a:r>
              <a:rPr lang="de-DE" sz="2000" dirty="0" smtClean="0"/>
              <a:t>Kinderbibeltag </a:t>
            </a:r>
            <a:r>
              <a:rPr lang="de-DE" sz="2000" dirty="0"/>
              <a:t>	</a:t>
            </a:r>
            <a:r>
              <a:rPr lang="de-DE" sz="2000" dirty="0" smtClean="0"/>
              <a:t>	49,3%	6,8%</a:t>
            </a:r>
          </a:p>
          <a:p>
            <a:pPr marL="0" indent="0">
              <a:buNone/>
            </a:pPr>
            <a:r>
              <a:rPr lang="de-DE" sz="2000" dirty="0" smtClean="0"/>
              <a:t>Familienkirche/-gottesdienst 40,6%	5,5%</a:t>
            </a:r>
          </a:p>
          <a:p>
            <a:pPr marL="0" indent="0">
              <a:buNone/>
            </a:pPr>
            <a:r>
              <a:rPr lang="de-DE" sz="2000" dirty="0" smtClean="0"/>
              <a:t>Krabbelgottesdienste 	21,7%	8,1%</a:t>
            </a:r>
          </a:p>
          <a:p>
            <a:pPr marL="0" indent="0">
              <a:buNone/>
            </a:pPr>
            <a:endParaRPr lang="de-DE" sz="2000" dirty="0" smtClean="0"/>
          </a:p>
          <a:p>
            <a:pPr marL="0" indent="0">
              <a:buNone/>
            </a:pPr>
            <a:r>
              <a:rPr lang="de-DE" sz="2000" b="1" i="1" dirty="0" smtClean="0">
                <a:solidFill>
                  <a:srgbClr val="FF0000"/>
                </a:solidFill>
              </a:rPr>
              <a:t>1.3 Das Angebot, das am meisten stattfindet?</a:t>
            </a:r>
          </a:p>
          <a:p>
            <a:pPr marL="0" indent="0">
              <a:buNone/>
            </a:pPr>
            <a:r>
              <a:rPr lang="de-DE" sz="1600" i="1" dirty="0" smtClean="0">
                <a:solidFill>
                  <a:srgbClr val="FF0000"/>
                </a:solidFill>
              </a:rPr>
              <a:t>(für dieses wurde der Fragebogen ausgefüllt)</a:t>
            </a:r>
          </a:p>
          <a:p>
            <a:pPr marL="0" indent="0">
              <a:buNone/>
            </a:pPr>
            <a:r>
              <a:rPr lang="de-DE" sz="2000" b="1" dirty="0" smtClean="0">
                <a:solidFill>
                  <a:srgbClr val="FF0000"/>
                </a:solidFill>
              </a:rPr>
              <a:t>Kindergottesdienst 	71,0%</a:t>
            </a:r>
          </a:p>
          <a:p>
            <a:pPr marL="0" indent="0">
              <a:buNone/>
            </a:pPr>
            <a:r>
              <a:rPr lang="de-DE" sz="2000" dirty="0" smtClean="0">
                <a:solidFill>
                  <a:srgbClr val="FF0000"/>
                </a:solidFill>
              </a:rPr>
              <a:t>Krabbelgottesdienst 	10,1%</a:t>
            </a:r>
          </a:p>
          <a:p>
            <a:pPr marL="0" indent="0">
              <a:buNone/>
            </a:pPr>
            <a:r>
              <a:rPr lang="de-DE" sz="2000" dirty="0" smtClean="0">
                <a:solidFill>
                  <a:srgbClr val="FF0000"/>
                </a:solidFill>
              </a:rPr>
              <a:t>Kinderbibeltag 		7,2%</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lnSpcReduction="10000"/>
          </a:bodyPr>
          <a:lstStyle/>
          <a:p>
            <a:pPr marL="0" indent="0">
              <a:buNone/>
            </a:pPr>
            <a:r>
              <a:rPr lang="de-DE" sz="2000" b="1" i="1" dirty="0"/>
              <a:t>2. </a:t>
            </a:r>
            <a:r>
              <a:rPr lang="de-DE" sz="2000" b="1" i="1" dirty="0" smtClean="0"/>
              <a:t>Häufigkeit </a:t>
            </a:r>
            <a:r>
              <a:rPr lang="de-DE" sz="2000" b="1" i="1" dirty="0"/>
              <a:t>des </a:t>
            </a:r>
            <a:r>
              <a:rPr lang="de-DE" sz="2000" b="1" i="1" dirty="0" smtClean="0"/>
              <a:t>Angebots</a:t>
            </a:r>
          </a:p>
          <a:p>
            <a:pPr marL="0" indent="0">
              <a:buNone/>
            </a:pPr>
            <a:r>
              <a:rPr lang="de-DE" sz="2000" dirty="0" smtClean="0"/>
              <a:t>Kindergottesdienst </a:t>
            </a:r>
          </a:p>
          <a:p>
            <a:pPr marL="0" indent="0">
              <a:buNone/>
            </a:pPr>
            <a:r>
              <a:rPr lang="de-DE" sz="2000" dirty="0" smtClean="0"/>
              <a:t>Monatlich 	</a:t>
            </a:r>
            <a:r>
              <a:rPr lang="de-DE" sz="2000" dirty="0" smtClean="0"/>
              <a:t>51%	</a:t>
            </a:r>
            <a:r>
              <a:rPr lang="de-DE" sz="2000" i="1" dirty="0" smtClean="0"/>
              <a:t>42%</a:t>
            </a:r>
          </a:p>
          <a:p>
            <a:pPr marL="0" indent="0">
              <a:buNone/>
            </a:pPr>
            <a:r>
              <a:rPr lang="de-DE" sz="2000" dirty="0" smtClean="0"/>
              <a:t>wöchentlich </a:t>
            </a:r>
            <a:r>
              <a:rPr lang="de-DE" sz="2000" i="1" dirty="0" smtClean="0"/>
              <a:t>	</a:t>
            </a:r>
            <a:r>
              <a:rPr lang="de-DE" sz="2000" dirty="0" smtClean="0"/>
              <a:t>38,8%	</a:t>
            </a:r>
            <a:r>
              <a:rPr lang="de-DE" sz="2000" i="1" dirty="0" smtClean="0"/>
              <a:t>30%</a:t>
            </a:r>
            <a:r>
              <a:rPr lang="de-DE" sz="2000" dirty="0" smtClean="0"/>
              <a:t> </a:t>
            </a:r>
          </a:p>
          <a:p>
            <a:pPr marL="0" indent="0">
              <a:buNone/>
            </a:pPr>
            <a:r>
              <a:rPr lang="de-DE" sz="2000" dirty="0" smtClean="0"/>
              <a:t>14-tägig		6,1%	</a:t>
            </a:r>
            <a:r>
              <a:rPr lang="de-DE" sz="2000" i="1" dirty="0" smtClean="0"/>
              <a:t>18%</a:t>
            </a:r>
          </a:p>
          <a:p>
            <a:pPr marL="0" indent="0">
              <a:buNone/>
            </a:pPr>
            <a:endParaRPr lang="de-DE" sz="2000" dirty="0" smtClean="0"/>
          </a:p>
          <a:p>
            <a:pPr marL="0" indent="0">
              <a:buNone/>
            </a:pPr>
            <a:r>
              <a:rPr lang="de-DE" sz="2000" b="1" i="1" dirty="0" smtClean="0"/>
              <a:t>4. Tag des Angebots</a:t>
            </a:r>
          </a:p>
          <a:p>
            <a:pPr marL="0" indent="0">
              <a:buNone/>
            </a:pPr>
            <a:r>
              <a:rPr lang="de-DE" sz="2000" dirty="0" smtClean="0"/>
              <a:t>Kindergottesdienst </a:t>
            </a:r>
          </a:p>
          <a:p>
            <a:pPr marL="0" indent="0">
              <a:buNone/>
            </a:pPr>
            <a:r>
              <a:rPr lang="de-DE" sz="2000" dirty="0" smtClean="0"/>
              <a:t>Sonntag		69,4%	</a:t>
            </a:r>
            <a:r>
              <a:rPr lang="de-DE" sz="2000" i="1" dirty="0" smtClean="0"/>
              <a:t>72%</a:t>
            </a:r>
          </a:p>
          <a:p>
            <a:pPr marL="0" indent="0">
              <a:buNone/>
            </a:pPr>
            <a:r>
              <a:rPr lang="de-DE" sz="2000" dirty="0" smtClean="0"/>
              <a:t>Samstag		28,6%	</a:t>
            </a:r>
            <a:r>
              <a:rPr lang="de-DE" sz="2000" i="1" dirty="0" smtClean="0"/>
              <a:t>19%</a:t>
            </a:r>
          </a:p>
          <a:p>
            <a:pPr marL="0" indent="0">
              <a:buNone/>
            </a:pPr>
            <a:r>
              <a:rPr lang="de-DE" sz="2000" dirty="0" smtClean="0"/>
              <a:t>Montag-Freitag	 2% 	5%</a:t>
            </a:r>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1683051136"/>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Angebotsstruktur / Orte / Inhalte</a:t>
            </a:r>
            <a:endParaRPr lang="de-DE" b="1" dirty="0"/>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8</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4.2 Abstimmung zwischen Kinder- und Erwachsenengottesdienst?</a:t>
            </a:r>
          </a:p>
          <a:p>
            <a:pPr marL="0" indent="0">
              <a:buNone/>
            </a:pPr>
            <a:r>
              <a:rPr lang="de-DE" sz="2000" dirty="0" smtClean="0"/>
              <a:t>Parallel				52,9%</a:t>
            </a:r>
          </a:p>
          <a:p>
            <a:pPr marL="0" indent="0">
              <a:buNone/>
            </a:pPr>
            <a:r>
              <a:rPr lang="de-DE" sz="2000" dirty="0" smtClean="0"/>
              <a:t>Nach Erwachsenengottesdienst	26,5%</a:t>
            </a:r>
          </a:p>
          <a:p>
            <a:pPr marL="0" indent="0">
              <a:buNone/>
            </a:pPr>
            <a:r>
              <a:rPr lang="de-DE" sz="2000" dirty="0" smtClean="0"/>
              <a:t>Unabhängig			20,6%	</a:t>
            </a:r>
          </a:p>
          <a:p>
            <a:pPr marL="0" indent="0">
              <a:buNone/>
            </a:pPr>
            <a:endParaRPr lang="de-DE" sz="2000" dirty="0" smtClean="0"/>
          </a:p>
          <a:p>
            <a:pPr marL="0" indent="0">
              <a:buNone/>
            </a:pPr>
            <a:r>
              <a:rPr lang="de-DE" sz="2000" b="1" i="1" dirty="0"/>
              <a:t>4</a:t>
            </a:r>
            <a:r>
              <a:rPr lang="de-DE" sz="2000" b="1" i="1" dirty="0" smtClean="0"/>
              <a:t>.3 Wie genau?</a:t>
            </a:r>
            <a:endParaRPr lang="de-DE" sz="1600" i="1" dirty="0" smtClean="0"/>
          </a:p>
          <a:p>
            <a:pPr marL="0" indent="0">
              <a:buNone/>
            </a:pPr>
            <a:r>
              <a:rPr lang="de-DE" sz="2000" dirty="0" smtClean="0"/>
              <a:t>Gemeinsamer Anfang	 	66,7%</a:t>
            </a:r>
          </a:p>
          <a:p>
            <a:pPr marL="0" indent="0">
              <a:buNone/>
            </a:pPr>
            <a:r>
              <a:rPr lang="de-DE" sz="2000" dirty="0" smtClean="0"/>
              <a:t>Ohne gemeinsame Anteile		22,2%</a:t>
            </a:r>
          </a:p>
          <a:p>
            <a:pPr marL="0" indent="0">
              <a:buNone/>
            </a:pPr>
            <a:r>
              <a:rPr lang="de-DE" sz="2000" dirty="0" smtClean="0"/>
              <a:t>Gemeinsamer Anfang und Schluss	11,1%</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5. Ort des Angebots? (Mehrfachantworten)</a:t>
            </a:r>
          </a:p>
          <a:p>
            <a:pPr marL="0" indent="0">
              <a:buNone/>
            </a:pPr>
            <a:r>
              <a:rPr lang="de-DE" sz="2000" dirty="0" smtClean="0"/>
              <a:t>Gemeindehaus		71,4%</a:t>
            </a:r>
            <a:r>
              <a:rPr lang="de-DE" sz="2000" dirty="0" smtClean="0"/>
              <a:t>	</a:t>
            </a:r>
            <a:r>
              <a:rPr lang="de-DE" sz="2000" i="1" dirty="0" smtClean="0"/>
              <a:t>78%</a:t>
            </a:r>
          </a:p>
          <a:p>
            <a:pPr marL="0" indent="0">
              <a:buNone/>
            </a:pPr>
            <a:r>
              <a:rPr lang="de-DE" sz="2000" dirty="0" smtClean="0"/>
              <a:t>Kirche	 </a:t>
            </a:r>
            <a:r>
              <a:rPr lang="de-DE" sz="2000" i="1" dirty="0" smtClean="0"/>
              <a:t>		</a:t>
            </a:r>
            <a:r>
              <a:rPr lang="de-DE" sz="2000" dirty="0" smtClean="0"/>
              <a:t>36,7%	</a:t>
            </a:r>
            <a:r>
              <a:rPr lang="de-DE" sz="2000" i="1" dirty="0" smtClean="0"/>
              <a:t>29%</a:t>
            </a:r>
            <a:r>
              <a:rPr lang="de-DE" sz="2000" dirty="0" smtClean="0"/>
              <a:t> </a:t>
            </a:r>
          </a:p>
          <a:p>
            <a:pPr marL="0" indent="0">
              <a:buNone/>
            </a:pPr>
            <a:r>
              <a:rPr lang="de-DE" sz="2000" dirty="0" smtClean="0"/>
              <a:t>Nebenraum Kirche	14,3%	</a:t>
            </a:r>
            <a:r>
              <a:rPr lang="de-DE" sz="2000" i="1" dirty="0" smtClean="0"/>
              <a:t>10%</a:t>
            </a:r>
          </a:p>
          <a:p>
            <a:pPr marL="0" indent="0">
              <a:buNone/>
            </a:pPr>
            <a:endParaRPr lang="de-DE" sz="2000" dirty="0" smtClean="0"/>
          </a:p>
          <a:p>
            <a:pPr marL="0" indent="0">
              <a:buNone/>
            </a:pPr>
            <a:r>
              <a:rPr lang="de-DE" sz="2000" b="1" i="1" dirty="0" smtClean="0"/>
              <a:t>6. Orientierung an … (Mehrfachantworten)</a:t>
            </a:r>
          </a:p>
          <a:p>
            <a:pPr marL="0" indent="0">
              <a:buNone/>
            </a:pPr>
            <a:r>
              <a:rPr lang="de-DE" sz="2000" dirty="0" smtClean="0"/>
              <a:t>Plan für den Kigo		67,3%	</a:t>
            </a:r>
            <a:endParaRPr lang="de-DE" sz="2000" i="1" dirty="0" smtClean="0"/>
          </a:p>
          <a:p>
            <a:pPr marL="0" indent="0">
              <a:buNone/>
            </a:pPr>
            <a:r>
              <a:rPr lang="de-DE" sz="2000" dirty="0" smtClean="0"/>
              <a:t>Kirchenjahr		63,3%	</a:t>
            </a:r>
            <a:endParaRPr lang="de-DE" sz="2000" i="1" dirty="0" smtClean="0"/>
          </a:p>
          <a:p>
            <a:pPr marL="0" indent="0">
              <a:buNone/>
            </a:pPr>
            <a:r>
              <a:rPr lang="de-DE" sz="2000" dirty="0" smtClean="0"/>
              <a:t>Themen der Kinder	 34,7% 	</a:t>
            </a:r>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4246522656"/>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t>Musik / </a:t>
            </a:r>
            <a:r>
              <a:rPr lang="de-DE" b="1" dirty="0" smtClean="0">
                <a:solidFill>
                  <a:srgbClr val="FF0000"/>
                </a:solidFill>
              </a:rPr>
              <a:t>Taufe</a:t>
            </a:r>
            <a:endParaRPr lang="de-DE" b="1" dirty="0">
              <a:solidFill>
                <a:srgbClr val="FF0000"/>
              </a:solidFill>
            </a:endParaRPr>
          </a:p>
        </p:txBody>
      </p:sp>
      <p:sp>
        <p:nvSpPr>
          <p:cNvPr id="5" name="Fußzeilenplatzhalter 4"/>
          <p:cNvSpPr>
            <a:spLocks noGrp="1"/>
          </p:cNvSpPr>
          <p:nvPr>
            <p:ph type="ftr" sz="quarter" idx="11"/>
          </p:nvPr>
        </p:nvSpPr>
        <p:spPr>
          <a:xfrm>
            <a:off x="838200" y="6356350"/>
            <a:ext cx="10864970" cy="365125"/>
          </a:xfrm>
        </p:spPr>
        <p:txBody>
          <a:bodyPr/>
          <a:lstStyle/>
          <a:p>
            <a:r>
              <a:rPr lang="de-DE" dirty="0" smtClean="0"/>
              <a:t>Landesversammlung des Rheinischen Verbandes für Kindergottesdienst in Wuppertal vom 08.-09-06.2018</a:t>
            </a: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90" y="6048068"/>
            <a:ext cx="521110" cy="673407"/>
          </a:xfrm>
          <a:prstGeom prst="rect">
            <a:avLst/>
          </a:prstGeom>
        </p:spPr>
      </p:pic>
      <p:sp>
        <p:nvSpPr>
          <p:cNvPr id="4" name="Foliennummernplatzhalter 3"/>
          <p:cNvSpPr>
            <a:spLocks noGrp="1"/>
          </p:cNvSpPr>
          <p:nvPr>
            <p:ph type="sldNum" sz="quarter" idx="12"/>
          </p:nvPr>
        </p:nvSpPr>
        <p:spPr/>
        <p:txBody>
          <a:bodyPr/>
          <a:lstStyle/>
          <a:p>
            <a:fld id="{A9A283FA-928A-44EA-A473-40E7B7D466D1}" type="slidenum">
              <a:rPr lang="de-DE" smtClean="0"/>
              <a:t>9</a:t>
            </a:fld>
            <a:endParaRPr lang="de-DE" dirty="0"/>
          </a:p>
        </p:txBody>
      </p:sp>
      <p:sp>
        <p:nvSpPr>
          <p:cNvPr id="8" name="Inhaltsplatzhalter 7"/>
          <p:cNvSpPr>
            <a:spLocks noGrp="1"/>
          </p:cNvSpPr>
          <p:nvPr>
            <p:ph sz="half" idx="1"/>
          </p:nvPr>
        </p:nvSpPr>
        <p:spPr/>
        <p:txBody>
          <a:bodyPr>
            <a:normAutofit/>
          </a:bodyPr>
          <a:lstStyle/>
          <a:p>
            <a:pPr marL="0" indent="0">
              <a:buNone/>
            </a:pPr>
            <a:r>
              <a:rPr lang="de-DE" sz="2000" b="1" i="1" dirty="0" smtClean="0"/>
              <a:t>7.2 Welche Liederbücher werden benutzt?</a:t>
            </a:r>
          </a:p>
          <a:p>
            <a:pPr marL="0" indent="0">
              <a:buNone/>
            </a:pPr>
            <a:r>
              <a:rPr lang="de-DE" sz="2000" dirty="0" smtClean="0"/>
              <a:t>Kindergesangbuch		58,1%</a:t>
            </a:r>
          </a:p>
          <a:p>
            <a:pPr marL="0" indent="0">
              <a:buNone/>
            </a:pPr>
            <a:r>
              <a:rPr lang="de-DE" sz="2000" dirty="0" smtClean="0"/>
              <a:t>Kirche mit Kindern Liederbuch	38,7%</a:t>
            </a:r>
          </a:p>
          <a:p>
            <a:pPr marL="0" indent="0">
              <a:buNone/>
            </a:pPr>
            <a:r>
              <a:rPr lang="de-DE" sz="2000" dirty="0" smtClean="0"/>
              <a:t>Liederbuch für die Jugend		38,7%	</a:t>
            </a:r>
          </a:p>
          <a:p>
            <a:pPr marL="0" indent="0">
              <a:buNone/>
            </a:pPr>
            <a:r>
              <a:rPr lang="de-DE" sz="2000" dirty="0" smtClean="0"/>
              <a:t>Kinder-Kirchen-Hits		29%</a:t>
            </a:r>
          </a:p>
          <a:p>
            <a:pPr marL="0" indent="0">
              <a:buNone/>
            </a:pPr>
            <a:endParaRPr lang="de-DE" sz="2000" dirty="0" smtClean="0"/>
          </a:p>
          <a:p>
            <a:pPr marL="0" indent="0">
              <a:buNone/>
            </a:pPr>
            <a:r>
              <a:rPr lang="de-DE" sz="2000" b="1" i="1" dirty="0" smtClean="0"/>
              <a:t>7.3 Wer begleitet musikalisch?</a:t>
            </a:r>
            <a:endParaRPr lang="de-DE" sz="1600" i="1" dirty="0" smtClean="0"/>
          </a:p>
          <a:p>
            <a:pPr marL="0" indent="0">
              <a:buNone/>
            </a:pPr>
            <a:r>
              <a:rPr lang="de-DE" sz="2000" dirty="0" smtClean="0"/>
              <a:t>Teamer				57,6%</a:t>
            </a:r>
          </a:p>
          <a:p>
            <a:pPr marL="0" indent="0">
              <a:buNone/>
            </a:pPr>
            <a:r>
              <a:rPr lang="de-DE" sz="2000" dirty="0" smtClean="0"/>
              <a:t>Kirchenmusiker, </a:t>
            </a:r>
            <a:r>
              <a:rPr lang="de-DE" sz="2000" dirty="0" err="1" smtClean="0"/>
              <a:t>hautptamtlich</a:t>
            </a:r>
            <a:r>
              <a:rPr lang="de-DE" sz="2000" dirty="0" smtClean="0"/>
              <a:t> 	24,2%</a:t>
            </a:r>
          </a:p>
          <a:p>
            <a:pPr marL="0" indent="0">
              <a:buNone/>
            </a:pPr>
            <a:r>
              <a:rPr lang="de-DE" sz="2000" dirty="0" smtClean="0"/>
              <a:t>Musiker, ehrenamtlich		3,0%</a:t>
            </a:r>
          </a:p>
          <a:p>
            <a:pPr marL="0" indent="0">
              <a:buNone/>
            </a:pPr>
            <a:endParaRPr lang="de-DE" sz="2400" dirty="0"/>
          </a:p>
        </p:txBody>
      </p:sp>
      <p:sp>
        <p:nvSpPr>
          <p:cNvPr id="10" name="Inhaltsplatzhalter 8"/>
          <p:cNvSpPr>
            <a:spLocks noGrp="1"/>
          </p:cNvSpPr>
          <p:nvPr>
            <p:ph sz="half" idx="1"/>
          </p:nvPr>
        </p:nvSpPr>
        <p:spPr>
          <a:xfrm>
            <a:off x="6270685" y="1825625"/>
            <a:ext cx="5181600" cy="4351338"/>
          </a:xfrm>
        </p:spPr>
        <p:txBody>
          <a:bodyPr>
            <a:normAutofit/>
          </a:bodyPr>
          <a:lstStyle/>
          <a:p>
            <a:pPr marL="0" indent="0">
              <a:buNone/>
            </a:pPr>
            <a:r>
              <a:rPr lang="de-DE" sz="2000" b="1" i="1" dirty="0" smtClean="0"/>
              <a:t>8. Besteht im Angebot generell die Möglichkeit zur Kindertaufe? </a:t>
            </a:r>
          </a:p>
          <a:p>
            <a:pPr marL="0" indent="0">
              <a:buNone/>
            </a:pPr>
            <a:r>
              <a:rPr lang="de-DE" sz="2000" dirty="0" smtClean="0"/>
              <a:t>Ja			40,9%</a:t>
            </a:r>
          </a:p>
          <a:p>
            <a:pPr marL="0" indent="0">
              <a:buNone/>
            </a:pPr>
            <a:r>
              <a:rPr lang="de-DE" sz="2000" dirty="0" smtClean="0">
                <a:solidFill>
                  <a:srgbClr val="FF0000"/>
                </a:solidFill>
              </a:rPr>
              <a:t>Nein		</a:t>
            </a:r>
            <a:r>
              <a:rPr lang="de-DE" sz="2000" i="1" dirty="0" smtClean="0">
                <a:solidFill>
                  <a:srgbClr val="FF0000"/>
                </a:solidFill>
              </a:rPr>
              <a:t>	</a:t>
            </a:r>
            <a:r>
              <a:rPr lang="de-DE" sz="2000" dirty="0" smtClean="0">
                <a:solidFill>
                  <a:srgbClr val="FF0000"/>
                </a:solidFill>
              </a:rPr>
              <a:t>59,1%</a:t>
            </a:r>
          </a:p>
          <a:p>
            <a:pPr marL="0" indent="0">
              <a:buNone/>
            </a:pPr>
            <a:endParaRPr lang="de-DE" sz="2000" dirty="0" smtClean="0">
              <a:solidFill>
                <a:srgbClr val="FF0000"/>
              </a:solidFill>
            </a:endParaRPr>
          </a:p>
          <a:p>
            <a:pPr marL="0" indent="0">
              <a:buNone/>
            </a:pPr>
            <a:r>
              <a:rPr lang="de-DE" sz="2000" b="1" i="1" dirty="0" smtClean="0"/>
              <a:t>9. Wie oft findet im Angebot eine Tauferinnerung statt?</a:t>
            </a:r>
          </a:p>
          <a:p>
            <a:pPr marL="0" indent="0">
              <a:buNone/>
            </a:pPr>
            <a:r>
              <a:rPr lang="de-DE" sz="2000" dirty="0" smtClean="0">
                <a:solidFill>
                  <a:srgbClr val="FF0000"/>
                </a:solidFill>
              </a:rPr>
              <a:t>Niemals			46,9%	</a:t>
            </a:r>
            <a:endParaRPr lang="de-DE" sz="2000" i="1" dirty="0" smtClean="0">
              <a:solidFill>
                <a:srgbClr val="FF0000"/>
              </a:solidFill>
            </a:endParaRPr>
          </a:p>
          <a:p>
            <a:pPr marL="0" indent="0">
              <a:buNone/>
            </a:pPr>
            <a:r>
              <a:rPr lang="de-DE" sz="2000" dirty="0" smtClean="0"/>
              <a:t>1-2x jährlich		44,9%	</a:t>
            </a:r>
            <a:endParaRPr lang="de-DE" sz="2000" i="1" dirty="0" smtClean="0"/>
          </a:p>
          <a:p>
            <a:pPr marL="0" indent="0">
              <a:buNone/>
            </a:pPr>
            <a:r>
              <a:rPr lang="de-DE" sz="2000" dirty="0" smtClean="0"/>
              <a:t>Seltener als 1x jährlich	 6,1% 	</a:t>
            </a:r>
          </a:p>
          <a:p>
            <a:pPr marL="0" indent="0">
              <a:buNone/>
            </a:pPr>
            <a:endParaRPr lang="de-DE" sz="2000" b="1" dirty="0" smtClean="0"/>
          </a:p>
          <a:p>
            <a:pPr marL="0" indent="0">
              <a:buNone/>
            </a:pPr>
            <a:endParaRPr lang="de-DE" sz="2000" dirty="0"/>
          </a:p>
        </p:txBody>
      </p:sp>
    </p:spTree>
    <p:extLst>
      <p:ext uri="{BB962C8B-B14F-4D97-AF65-F5344CB8AC3E}">
        <p14:creationId xmlns:p14="http://schemas.microsoft.com/office/powerpoint/2010/main" val="3294783429"/>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1087</Words>
  <Application>Microsoft Office PowerPoint</Application>
  <PresentationFormat>Breitbild</PresentationFormat>
  <Paragraphs>374</Paragraphs>
  <Slides>23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Calibri</vt:lpstr>
      <vt:lpstr>Calibri Light</vt:lpstr>
      <vt:lpstr>Office</vt:lpstr>
      <vt:lpstr>EBiB - Rheinland</vt:lpstr>
      <vt:lpstr>EBiB – Gottesdienste mit Kindern</vt:lpstr>
      <vt:lpstr>EBiB – Gottesdienste mit Kindern</vt:lpstr>
      <vt:lpstr>EBiB – Gottesdienste mit Kindern</vt:lpstr>
      <vt:lpstr>Der Aufbau des EBiB</vt:lpstr>
      <vt:lpstr>Der Aufbau des EBiB</vt:lpstr>
      <vt:lpstr>Angebotsstruktur</vt:lpstr>
      <vt:lpstr>Angebotsstruktur / Orte / Inhalte</vt:lpstr>
      <vt:lpstr>Musik / Taufe</vt:lpstr>
      <vt:lpstr>Abendmahl / Teilnehmende</vt:lpstr>
      <vt:lpstr>Teilnehmende</vt:lpstr>
      <vt:lpstr>Teilnehmende / Begleitperson</vt:lpstr>
      <vt:lpstr>Verantwortlich Mitarbeitende</vt:lpstr>
      <vt:lpstr>Verantwortlich Mitarbeitende</vt:lpstr>
      <vt:lpstr>Verantwortlich Mitarbeitende / Teams</vt:lpstr>
      <vt:lpstr>Teams</vt:lpstr>
      <vt:lpstr>Rahmenbedingungen</vt:lpstr>
      <vt:lpstr>Materialien</vt:lpstr>
      <vt:lpstr>EBiB – Beobachtungen</vt:lpstr>
      <vt:lpstr>EBiB – Ergründung</vt:lpstr>
      <vt:lpstr>EBiB – Ergründung</vt:lpstr>
      <vt:lpstr>EBiB – Weiterarbeit?!</vt:lpstr>
      <vt:lpstr>EBiB in der EKiR und anderswo</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EBiB - Rheinland</dc:title>
  <dc:creator>David Ruddat</dc:creator>
  <cp:lastModifiedBy>David Ruddat</cp:lastModifiedBy>
  <cp:revision>43</cp:revision>
  <dcterms:created xsi:type="dcterms:W3CDTF">2018-06-06T14:26:34Z</dcterms:created>
  <dcterms:modified xsi:type="dcterms:W3CDTF">2018-06-06T23:10:22Z</dcterms:modified>
</cp:coreProperties>
</file>